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9" r:id="rId2"/>
    <p:sldMasterId id="2147483702" r:id="rId3"/>
    <p:sldMasterId id="2147483712" r:id="rId4"/>
    <p:sldMasterId id="2147483722" r:id="rId5"/>
    <p:sldMasterId id="2147483730" r:id="rId6"/>
    <p:sldMasterId id="2147483741" r:id="rId7"/>
  </p:sldMasterIdLst>
  <p:notesMasterIdLst>
    <p:notesMasterId r:id="rId14"/>
  </p:notesMasterIdLst>
  <p:handoutMasterIdLst>
    <p:handoutMasterId r:id="rId15"/>
  </p:handoutMasterIdLst>
  <p:sldIdLst>
    <p:sldId id="303" r:id="rId8"/>
    <p:sldId id="302" r:id="rId9"/>
    <p:sldId id="306" r:id="rId10"/>
    <p:sldId id="304" r:id="rId11"/>
    <p:sldId id="305" r:id="rId12"/>
    <p:sldId id="307" r:id="rId13"/>
  </p:sldIdLst>
  <p:sldSz cx="9144000" cy="6858000" type="screen4x3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1" autoAdjust="0"/>
    <p:restoredTop sz="63112" autoAdjust="0"/>
  </p:normalViewPr>
  <p:slideViewPr>
    <p:cSldViewPr snapToGrid="0">
      <p:cViewPr>
        <p:scale>
          <a:sx n="50" d="100"/>
          <a:sy n="50" d="100"/>
        </p:scale>
        <p:origin x="893" y="4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8EAB-6791-4235-B323-BCF769832F25}" type="datetimeFigureOut">
              <a:rPr lang="en-US" smtClean="0"/>
              <a:t>3/8/2020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C4303-B459-4B02-A597-F1A617E52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61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DE0C0-9A57-432E-B902-6F65A1529E82}" type="datetimeFigureOut">
              <a:rPr lang="sv-SE" smtClean="0"/>
              <a:t>2020-03-08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847B7-AC35-409B-9F32-A73F24AF0F3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08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847B7-AC35-409B-9F32-A73F24AF0F3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24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7" descr="SU_PPT_olivkvis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0690"/>
            <a:ext cx="6883400" cy="642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08000" y="2437200"/>
            <a:ext cx="6634800" cy="1425600"/>
          </a:xfrm>
        </p:spPr>
        <p:txBody>
          <a:bodyPr lIns="71991" tIns="35996" rIns="71991" bIns="35996" anchor="t">
            <a:noAutofit/>
          </a:bodyPr>
          <a:lstStyle>
            <a:lvl1pPr algn="l">
              <a:defRPr sz="3300" b="0">
                <a:solidFill>
                  <a:srgbClr val="002F5F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08000" y="3862800"/>
            <a:ext cx="6634800" cy="1166400"/>
          </a:xfrm>
        </p:spPr>
        <p:txBody>
          <a:bodyPr>
            <a:normAutofit/>
          </a:bodyPr>
          <a:lstStyle>
            <a:lvl1pPr marL="0" indent="0" algn="l">
              <a:lnSpc>
                <a:spcPts val="3149"/>
              </a:lnSpc>
              <a:buNone/>
              <a:defRPr sz="2100">
                <a:solidFill>
                  <a:srgbClr val="002F5F"/>
                </a:solidFill>
              </a:defRPr>
            </a:lvl1pPr>
            <a:lvl2pPr marL="342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2010-11-10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Pia B. Fürstenbach, Forskningsservice</a:t>
            </a: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C4C2F84-FF2C-4E64-A320-5D8A2761B4A6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222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72265" y="285731"/>
            <a:ext cx="2114536" cy="5840435"/>
          </a:xfrm>
        </p:spPr>
        <p:txBody>
          <a:bodyPr vert="eaVer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85787" y="274641"/>
            <a:ext cx="5643602" cy="5851525"/>
          </a:xfrm>
        </p:spPr>
        <p:txBody>
          <a:bodyPr vert="eaVert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639586A-5D07-44DD-A208-58166CF0DC3B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33F094D-2974-4926-9C7B-20424C7CC51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494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7" descr="SU_PPT_olivkvis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0690"/>
            <a:ext cx="6883400" cy="642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08000" y="2437200"/>
            <a:ext cx="6634800" cy="1425600"/>
          </a:xfrm>
        </p:spPr>
        <p:txBody>
          <a:bodyPr lIns="71991" tIns="35996" rIns="71991" bIns="35996" anchor="t">
            <a:noAutofit/>
          </a:bodyPr>
          <a:lstStyle>
            <a:lvl1pPr algn="l">
              <a:defRPr sz="3300" b="0">
                <a:solidFill>
                  <a:srgbClr val="002F5F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08000" y="3862800"/>
            <a:ext cx="6634800" cy="1166400"/>
          </a:xfrm>
        </p:spPr>
        <p:txBody>
          <a:bodyPr>
            <a:normAutofit/>
          </a:bodyPr>
          <a:lstStyle>
            <a:lvl1pPr marL="0" indent="0" algn="l">
              <a:lnSpc>
                <a:spcPts val="3149"/>
              </a:lnSpc>
              <a:buNone/>
              <a:defRPr sz="2100">
                <a:solidFill>
                  <a:srgbClr val="002F5F"/>
                </a:solidFill>
              </a:defRPr>
            </a:lvl1pPr>
            <a:lvl2pPr marL="342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2010-11-10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Pia B. Fürstenbach, Forskningsservice</a:t>
            </a: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C1385B2-5063-43A3-A67C-C5F8405583D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2092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</p:spPr>
        <p:txBody>
          <a:bodyPr anchor="t">
            <a:normAutofit/>
          </a:bodyPr>
          <a:lstStyle>
            <a:lvl1pPr algn="l">
              <a:defRPr sz="1950" b="1">
                <a:solidFill>
                  <a:srgbClr val="002F5F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</p:spPr>
        <p:txBody>
          <a:bodyPr/>
          <a:lstStyle>
            <a:lvl1pPr>
              <a:defRPr sz="1500">
                <a:solidFill>
                  <a:srgbClr val="002F5F"/>
                </a:solidFill>
              </a:defRPr>
            </a:lvl1pPr>
            <a:lvl2pPr>
              <a:defRPr sz="1500">
                <a:solidFill>
                  <a:srgbClr val="002F5F"/>
                </a:solidFill>
              </a:defRPr>
            </a:lvl2pPr>
            <a:lvl3pPr>
              <a:defRPr sz="1500">
                <a:solidFill>
                  <a:srgbClr val="002F5F"/>
                </a:solidFill>
              </a:defRPr>
            </a:lvl3pPr>
            <a:lvl4pPr>
              <a:defRPr sz="1500">
                <a:solidFill>
                  <a:srgbClr val="002F5F"/>
                </a:solidFill>
              </a:defRPr>
            </a:lvl4pPr>
            <a:lvl5pPr>
              <a:defRPr sz="1500">
                <a:solidFill>
                  <a:srgbClr val="002F5F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2010-11-10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Pia B. Fürstenbach, Forskningsservice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8DDA266-128D-4870-8D2B-080A9D05B17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78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5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1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57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43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29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15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01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287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292D5C2-369F-4576-9145-3614A977893C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218807D-6AF3-45FE-8E66-61D29E1B50F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7690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714488"/>
            <a:ext cx="6850800" cy="795600"/>
          </a:xfrm>
        </p:spPr>
        <p:txBody>
          <a:bodyPr anchor="t"/>
          <a:lstStyle>
            <a:lvl1pPr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8961" y="2611426"/>
            <a:ext cx="3286148" cy="674701"/>
          </a:xfrm>
        </p:spPr>
        <p:txBody>
          <a:bodyPr anchor="b">
            <a:noAutofit/>
          </a:bodyPr>
          <a:lstStyle>
            <a:lvl1pPr marL="0" indent="0">
              <a:buNone/>
              <a:defRPr sz="1500" b="0"/>
            </a:lvl1pPr>
            <a:lvl2pPr marL="342859" indent="0">
              <a:buNone/>
              <a:defRPr sz="1500" b="1"/>
            </a:lvl2pPr>
            <a:lvl3pPr marL="685718" indent="0">
              <a:buNone/>
              <a:defRPr sz="1350" b="1"/>
            </a:lvl3pPr>
            <a:lvl4pPr marL="1028576" indent="0">
              <a:buNone/>
              <a:defRPr sz="1200" b="1"/>
            </a:lvl4pPr>
            <a:lvl5pPr marL="1371436" indent="0">
              <a:buNone/>
              <a:defRPr sz="1200" b="1"/>
            </a:lvl5pPr>
            <a:lvl6pPr marL="1714295" indent="0">
              <a:buNone/>
              <a:defRPr sz="1200" b="1"/>
            </a:lvl6pPr>
            <a:lvl7pPr marL="2057153" indent="0">
              <a:buNone/>
              <a:defRPr sz="1200" b="1"/>
            </a:lvl7pPr>
            <a:lvl8pPr marL="2400012" indent="0">
              <a:buNone/>
              <a:defRPr sz="1200" b="1"/>
            </a:lvl8pPr>
            <a:lvl9pPr marL="2742871" indent="0">
              <a:buNone/>
              <a:defRPr sz="12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85788" y="3357562"/>
            <a:ext cx="3286148" cy="2768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357688" y="2607256"/>
            <a:ext cx="3286147" cy="673200"/>
          </a:xfrm>
        </p:spPr>
        <p:txBody>
          <a:bodyPr anchor="b">
            <a:noAutofit/>
          </a:bodyPr>
          <a:lstStyle>
            <a:lvl1pPr marL="0" indent="0">
              <a:buNone/>
              <a:defRPr sz="1500" b="0"/>
            </a:lvl1pPr>
            <a:lvl2pPr marL="342859" indent="0">
              <a:buNone/>
              <a:defRPr sz="1500" b="1"/>
            </a:lvl2pPr>
            <a:lvl3pPr marL="685718" indent="0">
              <a:buNone/>
              <a:defRPr sz="1350" b="1"/>
            </a:lvl3pPr>
            <a:lvl4pPr marL="1028576" indent="0">
              <a:buNone/>
              <a:defRPr sz="1200" b="1"/>
            </a:lvl4pPr>
            <a:lvl5pPr marL="1371436" indent="0">
              <a:buNone/>
              <a:defRPr sz="1200" b="1"/>
            </a:lvl5pPr>
            <a:lvl6pPr marL="1714295" indent="0">
              <a:buNone/>
              <a:defRPr sz="1200" b="1"/>
            </a:lvl6pPr>
            <a:lvl7pPr marL="2057153" indent="0">
              <a:buNone/>
              <a:defRPr sz="1200" b="1"/>
            </a:lvl7pPr>
            <a:lvl8pPr marL="2400012" indent="0">
              <a:buNone/>
              <a:defRPr sz="1200" b="1"/>
            </a:lvl8pPr>
            <a:lvl9pPr marL="2742871" indent="0">
              <a:buNone/>
              <a:defRPr sz="12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357688" y="3357562"/>
            <a:ext cx="3286147" cy="2768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5208DC5-A553-4F41-80F0-FF1C0E177DBB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1734B44-98E4-4CEF-A432-AC0AE46BFED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805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AE471EF-F00C-4E1F-A92B-855322A4DBE3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D32EE62-4C49-4DEE-A5F1-EE369616343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5506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00FA991-E80A-4188-AAA9-862459606CFE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4CAD059-06F1-4470-A118-0E17ECF078D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654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1" y="1944000"/>
            <a:ext cx="2708430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1" y="1944000"/>
            <a:ext cx="4068784" cy="4053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92001" y="3143249"/>
            <a:ext cx="2708430" cy="2857520"/>
          </a:xfrm>
        </p:spPr>
        <p:txBody>
          <a:bodyPr/>
          <a:lstStyle>
            <a:lvl1pPr marL="0" indent="0">
              <a:buNone/>
              <a:defRPr sz="1050"/>
            </a:lvl1pPr>
            <a:lvl2pPr marL="342859" indent="0">
              <a:buNone/>
              <a:defRPr sz="900"/>
            </a:lvl2pPr>
            <a:lvl3pPr marL="685718" indent="0">
              <a:buNone/>
              <a:defRPr sz="750"/>
            </a:lvl3pPr>
            <a:lvl4pPr marL="1028576" indent="0">
              <a:buNone/>
              <a:defRPr sz="675"/>
            </a:lvl4pPr>
            <a:lvl5pPr marL="1371436" indent="0">
              <a:buNone/>
              <a:defRPr sz="675"/>
            </a:lvl5pPr>
            <a:lvl6pPr marL="1714295" indent="0">
              <a:buNone/>
              <a:defRPr sz="675"/>
            </a:lvl6pPr>
            <a:lvl7pPr marL="2057153" indent="0">
              <a:buNone/>
              <a:defRPr sz="675"/>
            </a:lvl7pPr>
            <a:lvl8pPr marL="2400012" indent="0">
              <a:buNone/>
              <a:defRPr sz="675"/>
            </a:lvl8pPr>
            <a:lvl9pPr marL="2742871" indent="0">
              <a:buNone/>
              <a:defRPr sz="675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EF2ED36-5A32-4678-B3A6-459475A7294D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F418099-9F06-40AF-9414-DA7C8A40470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5049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59" indent="0">
              <a:buNone/>
              <a:defRPr sz="2100"/>
            </a:lvl2pPr>
            <a:lvl3pPr marL="685718" indent="0">
              <a:buNone/>
              <a:defRPr sz="1800"/>
            </a:lvl3pPr>
            <a:lvl4pPr marL="1028576" indent="0">
              <a:buNone/>
              <a:defRPr sz="1500"/>
            </a:lvl4pPr>
            <a:lvl5pPr marL="1371436" indent="0">
              <a:buNone/>
              <a:defRPr sz="1500"/>
            </a:lvl5pPr>
            <a:lvl6pPr marL="1714295" indent="0">
              <a:buNone/>
              <a:defRPr sz="1500"/>
            </a:lvl6pPr>
            <a:lvl7pPr marL="2057153" indent="0">
              <a:buNone/>
              <a:defRPr sz="1500"/>
            </a:lvl7pPr>
            <a:lvl8pPr marL="2400012" indent="0">
              <a:buNone/>
              <a:defRPr sz="1500"/>
            </a:lvl8pPr>
            <a:lvl9pPr marL="2742871" indent="0">
              <a:buNone/>
              <a:defRPr sz="15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04868"/>
          </a:xfrm>
        </p:spPr>
        <p:txBody>
          <a:bodyPr/>
          <a:lstStyle>
            <a:lvl1pPr marL="0" indent="0">
              <a:buNone/>
              <a:defRPr sz="1050"/>
            </a:lvl1pPr>
            <a:lvl2pPr marL="342859" indent="0">
              <a:buNone/>
              <a:defRPr sz="900"/>
            </a:lvl2pPr>
            <a:lvl3pPr marL="685718" indent="0">
              <a:buNone/>
              <a:defRPr sz="750"/>
            </a:lvl3pPr>
            <a:lvl4pPr marL="1028576" indent="0">
              <a:buNone/>
              <a:defRPr sz="675"/>
            </a:lvl4pPr>
            <a:lvl5pPr marL="1371436" indent="0">
              <a:buNone/>
              <a:defRPr sz="675"/>
            </a:lvl5pPr>
            <a:lvl6pPr marL="1714295" indent="0">
              <a:buNone/>
              <a:defRPr sz="675"/>
            </a:lvl6pPr>
            <a:lvl7pPr marL="2057153" indent="0">
              <a:buNone/>
              <a:defRPr sz="675"/>
            </a:lvl7pPr>
            <a:lvl8pPr marL="2400012" indent="0">
              <a:buNone/>
              <a:defRPr sz="675"/>
            </a:lvl8pPr>
            <a:lvl9pPr marL="2742871" indent="0">
              <a:buNone/>
              <a:defRPr sz="675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99198CC-582F-496C-99D8-D34E280C9A82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BE7EBA4-3618-444D-8BCB-D50905834B2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64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5AB7EF7-09CD-4BD1-9A34-E6B007332846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0AA22E8-F650-4C03-B434-40E865D0F15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894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</p:spPr>
        <p:txBody>
          <a:bodyPr anchor="t">
            <a:normAutofit/>
          </a:bodyPr>
          <a:lstStyle>
            <a:lvl1pPr algn="l">
              <a:defRPr sz="1950" b="1">
                <a:solidFill>
                  <a:srgbClr val="002F5F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</p:spPr>
        <p:txBody>
          <a:bodyPr/>
          <a:lstStyle>
            <a:lvl1pPr>
              <a:defRPr sz="1500">
                <a:solidFill>
                  <a:srgbClr val="002F5F"/>
                </a:solidFill>
              </a:defRPr>
            </a:lvl1pPr>
            <a:lvl2pPr>
              <a:defRPr sz="1500">
                <a:solidFill>
                  <a:srgbClr val="002F5F"/>
                </a:solidFill>
              </a:defRPr>
            </a:lvl2pPr>
            <a:lvl3pPr>
              <a:defRPr sz="1500">
                <a:solidFill>
                  <a:srgbClr val="002F5F"/>
                </a:solidFill>
              </a:defRPr>
            </a:lvl3pPr>
            <a:lvl4pPr>
              <a:defRPr sz="1500">
                <a:solidFill>
                  <a:srgbClr val="002F5F"/>
                </a:solidFill>
              </a:defRPr>
            </a:lvl4pPr>
            <a:lvl5pPr>
              <a:defRPr sz="1500">
                <a:solidFill>
                  <a:srgbClr val="002F5F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2010-11-10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Pia B. Fürstenbach, Forskningsservice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266D91F-601F-4620-A1CF-C6D4E94B9BE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2808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72265" y="285731"/>
            <a:ext cx="2114536" cy="5840435"/>
          </a:xfrm>
        </p:spPr>
        <p:txBody>
          <a:bodyPr vert="eaVert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85787" y="274641"/>
            <a:ext cx="5643602" cy="5851525"/>
          </a:xfrm>
        </p:spPr>
        <p:txBody>
          <a:bodyPr vert="eaVert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C3043FB-0507-4CD8-943E-0E7E388BA7D9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A028414-4ECB-41E2-A1AE-1DF1CD45F38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0421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SU_PPT_olivkvist"/>
          <p:cNvPicPr>
            <a:picLocks noChangeAspect="1" noChangeArrowheads="1"/>
          </p:cNvPicPr>
          <p:nvPr userDrawn="1"/>
        </p:nvPicPr>
        <p:blipFill>
          <a:blip r:embed="rId2" cstate="print"/>
          <a:srcRect l="1746"/>
          <a:stretch>
            <a:fillRect/>
          </a:stretch>
        </p:blipFill>
        <p:spPr bwMode="auto">
          <a:xfrm>
            <a:off x="1589" y="317500"/>
            <a:ext cx="6881812" cy="6540500"/>
          </a:xfrm>
          <a:prstGeom prst="rect">
            <a:avLst/>
          </a:prstGeom>
          <a:noFill/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08000" y="2437200"/>
            <a:ext cx="66312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33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08000" y="3859200"/>
            <a:ext cx="66312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175"/>
              </a:lnSpc>
              <a:spcBef>
                <a:spcPts val="360"/>
              </a:spcBef>
              <a:buNone/>
              <a:defRPr sz="15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81200" y="6152400"/>
            <a:ext cx="1123200" cy="280800"/>
          </a:xfrm>
        </p:spPr>
        <p:txBody>
          <a:bodyPr/>
          <a:lstStyle/>
          <a:p>
            <a:fld id="{DCAD0FF4-D49C-43BC-9119-4EF626B6C9BA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936800" y="6152400"/>
            <a:ext cx="4492800" cy="280800"/>
          </a:xfrm>
        </p:spPr>
        <p:txBody>
          <a:bodyPr/>
          <a:lstStyle/>
          <a:p>
            <a:r>
              <a:rPr lang="en-GB"/>
              <a:t>/Name Name, Institution or similar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88000" y="6152400"/>
            <a:ext cx="2133600" cy="280800"/>
          </a:xfrm>
        </p:spPr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527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325600" y="6152400"/>
            <a:ext cx="4492800" cy="518400"/>
          </a:xfrm>
        </p:spPr>
        <p:txBody>
          <a:bodyPr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r>
              <a:rPr lang="en-GB" spc="15" dirty="0">
                <a:solidFill>
                  <a:srgbClr val="002F5F"/>
                </a:solidFill>
              </a:rPr>
              <a:t>RESEARCH SUPPORT OFFICE</a:t>
            </a:r>
          </a:p>
          <a:p>
            <a:r>
              <a:rPr lang="en-GB" i="1" dirty="0">
                <a:solidFill>
                  <a:srgbClr val="002F5F"/>
                </a:solidFill>
              </a:rPr>
              <a:t>Gunilla Allstig &amp; Leif Järlebark</a:t>
            </a:r>
            <a:endParaRPr lang="sv-SE" i="1" dirty="0">
              <a:solidFill>
                <a:srgbClr val="002F5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303748" y="6165304"/>
            <a:ext cx="4536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4188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2000" y="2808000"/>
            <a:ext cx="33480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050"/>
            </a:lvl2pPr>
            <a:lvl3pPr>
              <a:defRPr sz="750"/>
            </a:lvl3pPr>
            <a:lvl4pPr>
              <a:defRPr sz="600"/>
            </a:lvl4pPr>
            <a:lvl5pPr>
              <a:defRPr sz="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200" y="2808000"/>
            <a:ext cx="33480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050"/>
            </a:lvl2pPr>
            <a:lvl3pPr>
              <a:defRPr sz="750"/>
            </a:lvl3pPr>
            <a:lvl4pPr>
              <a:defRPr sz="600"/>
            </a:lvl4pPr>
            <a:lvl5pPr>
              <a:defRPr sz="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E8B0-0D26-4236-93F3-5803B98259AA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161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ption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/>
          <a:lstStyle>
            <a:lvl1pPr marL="1191" indent="-1191">
              <a:lnSpc>
                <a:spcPts val="195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1B277-EB7D-4555-93E9-632DD97DDC9D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58926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4690800" cy="7956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92000" y="2808000"/>
            <a:ext cx="46908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619600" y="1962000"/>
            <a:ext cx="3060000" cy="4060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F56C-8DD4-4518-B195-372A8CB95D71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6645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1944000"/>
            <a:ext cx="6850800" cy="407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B2B1-052C-4B1A-893D-771DF8B39875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82290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E2C68-A447-4207-AC49-529F7E83D889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6129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4690800" cy="7956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92000" y="2808000"/>
            <a:ext cx="46908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619600" y="1962000"/>
            <a:ext cx="3060000" cy="4060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F56C-8DD4-4518-B195-372A8CB95D71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37040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1944000"/>
            <a:ext cx="6850800" cy="407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B2B1-052C-4B1A-893D-771DF8B39875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21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5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1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57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43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29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15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01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287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AB9450D-48FD-497C-ACFA-0DACCA2584B8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18038FF-AF87-4F46-8E8E-9F381ABE4E4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9283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SU_PPT_olivkvist"/>
          <p:cNvPicPr>
            <a:picLocks noChangeAspect="1" noChangeArrowheads="1"/>
          </p:cNvPicPr>
          <p:nvPr userDrawn="1"/>
        </p:nvPicPr>
        <p:blipFill>
          <a:blip r:embed="rId2" cstate="print"/>
          <a:srcRect l="1746"/>
          <a:stretch>
            <a:fillRect/>
          </a:stretch>
        </p:blipFill>
        <p:spPr bwMode="auto">
          <a:xfrm>
            <a:off x="1589" y="317500"/>
            <a:ext cx="6881812" cy="6540500"/>
          </a:xfrm>
          <a:prstGeom prst="rect">
            <a:avLst/>
          </a:prstGeom>
          <a:noFill/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08000" y="2437200"/>
            <a:ext cx="66312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33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08000" y="3859200"/>
            <a:ext cx="66312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175"/>
              </a:lnSpc>
              <a:spcBef>
                <a:spcPts val="360"/>
              </a:spcBef>
              <a:buNone/>
              <a:defRPr sz="15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81200" y="6152400"/>
            <a:ext cx="1123200" cy="280800"/>
          </a:xfrm>
        </p:spPr>
        <p:txBody>
          <a:bodyPr/>
          <a:lstStyle/>
          <a:p>
            <a:fld id="{DCAD0FF4-D49C-43BC-9119-4EF626B6C9BA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936800" y="6152400"/>
            <a:ext cx="4492800" cy="280800"/>
          </a:xfrm>
        </p:spPr>
        <p:txBody>
          <a:bodyPr/>
          <a:lstStyle/>
          <a:p>
            <a:r>
              <a:rPr lang="en-GB"/>
              <a:t>/Name Name, Institution or similar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88000" y="6152400"/>
            <a:ext cx="2133600" cy="280800"/>
          </a:xfrm>
        </p:spPr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74203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p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325600" y="6152400"/>
            <a:ext cx="4492800" cy="518400"/>
          </a:xfrm>
        </p:spPr>
        <p:txBody>
          <a:bodyPr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r>
              <a:rPr lang="en-GB" spc="15" dirty="0">
                <a:solidFill>
                  <a:srgbClr val="002F5F"/>
                </a:solidFill>
              </a:rPr>
              <a:t>RESEARCH SUPPORT OFFICE</a:t>
            </a:r>
          </a:p>
          <a:p>
            <a:r>
              <a:rPr lang="en-GB" i="1" dirty="0">
                <a:solidFill>
                  <a:srgbClr val="002F5F"/>
                </a:solidFill>
              </a:rPr>
              <a:t>Gunilla Allstig &amp; Leif Järlebark</a:t>
            </a:r>
            <a:endParaRPr lang="sv-SE" i="1" dirty="0">
              <a:solidFill>
                <a:srgbClr val="002F5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303748" y="6165304"/>
            <a:ext cx="45365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764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2000" y="2808000"/>
            <a:ext cx="33480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050"/>
            </a:lvl2pPr>
            <a:lvl3pPr>
              <a:defRPr sz="750"/>
            </a:lvl3pPr>
            <a:lvl4pPr>
              <a:defRPr sz="600"/>
            </a:lvl4pPr>
            <a:lvl5pPr>
              <a:defRPr sz="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200" y="2808000"/>
            <a:ext cx="33480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050"/>
            </a:lvl2pPr>
            <a:lvl3pPr>
              <a:defRPr sz="750"/>
            </a:lvl3pPr>
            <a:lvl4pPr>
              <a:defRPr sz="600"/>
            </a:lvl4pPr>
            <a:lvl5pPr>
              <a:defRPr sz="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0E8B0-0D26-4236-93F3-5803B98259AA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2775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ption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/>
          <a:lstStyle>
            <a:lvl1pPr marL="1191" indent="-1191">
              <a:lnSpc>
                <a:spcPts val="195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1B277-EB7D-4555-93E9-632DD97DDC9D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16919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4690800" cy="7956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92000" y="2808000"/>
            <a:ext cx="46908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619600" y="1962000"/>
            <a:ext cx="3060000" cy="4060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F56C-8DD4-4518-B195-372A8CB95D71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0035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1944000"/>
            <a:ext cx="6850800" cy="407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B2B1-052C-4B1A-893D-771DF8B39875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27410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E2C68-A447-4207-AC49-529F7E83D889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76542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4690800" cy="795600"/>
          </a:xfrm>
          <a:prstGeom prst="rect">
            <a:avLst/>
          </a:prstGeom>
        </p:spPr>
        <p:txBody>
          <a:bodyPr anchor="t" anchorCtr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92000" y="2808000"/>
            <a:ext cx="46908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619600" y="1962000"/>
            <a:ext cx="3060000" cy="4060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F56C-8DD4-4518-B195-372A8CB95D71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5303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1944000"/>
            <a:ext cx="6850800" cy="407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B2B1-052C-4B1A-893D-771DF8B39875}" type="datetime1">
              <a:rPr lang="en-GB" smtClean="0"/>
              <a:pPr/>
              <a:t>08/03/2020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648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U_PPT_el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8" t="-362"/>
          <a:stretch>
            <a:fillRect/>
          </a:stretch>
        </p:blipFill>
        <p:spPr bwMode="auto">
          <a:xfrm>
            <a:off x="0" y="1571627"/>
            <a:ext cx="725805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08000" y="2437200"/>
            <a:ext cx="6631200" cy="1425600"/>
          </a:xfrm>
          <a:prstGeom prst="rect">
            <a:avLst/>
          </a:prstGeom>
        </p:spPr>
        <p:txBody>
          <a:bodyPr lIns="72000" tIns="36000" rIns="72000" bIns="36000" anchor="ctr">
            <a:normAutofit/>
          </a:bodyPr>
          <a:lstStyle>
            <a:lvl1pPr algn="l">
              <a:defRPr sz="33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08000" y="3859200"/>
            <a:ext cx="66312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175"/>
              </a:lnSpc>
              <a:spcBef>
                <a:spcPts val="360"/>
              </a:spcBef>
              <a:buNone/>
              <a:defRPr sz="15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95EB41-FF00-40CF-BDD2-E5238017481C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936751" y="6153150"/>
            <a:ext cx="44926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C6306-0C14-40DD-8DD7-E765C7687A15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48767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714488"/>
            <a:ext cx="6850800" cy="795600"/>
          </a:xfrm>
        </p:spPr>
        <p:txBody>
          <a:bodyPr anchor="t"/>
          <a:lstStyle>
            <a:lvl1pPr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8961" y="2611426"/>
            <a:ext cx="3286148" cy="674701"/>
          </a:xfrm>
        </p:spPr>
        <p:txBody>
          <a:bodyPr anchor="b">
            <a:noAutofit/>
          </a:bodyPr>
          <a:lstStyle>
            <a:lvl1pPr marL="0" indent="0">
              <a:buNone/>
              <a:defRPr sz="1500" b="0"/>
            </a:lvl1pPr>
            <a:lvl2pPr marL="342859" indent="0">
              <a:buNone/>
              <a:defRPr sz="1500" b="1"/>
            </a:lvl2pPr>
            <a:lvl3pPr marL="685718" indent="0">
              <a:buNone/>
              <a:defRPr sz="1350" b="1"/>
            </a:lvl3pPr>
            <a:lvl4pPr marL="1028576" indent="0">
              <a:buNone/>
              <a:defRPr sz="1200" b="1"/>
            </a:lvl4pPr>
            <a:lvl5pPr marL="1371436" indent="0">
              <a:buNone/>
              <a:defRPr sz="1200" b="1"/>
            </a:lvl5pPr>
            <a:lvl6pPr marL="1714295" indent="0">
              <a:buNone/>
              <a:defRPr sz="1200" b="1"/>
            </a:lvl6pPr>
            <a:lvl7pPr marL="2057153" indent="0">
              <a:buNone/>
              <a:defRPr sz="1200" b="1"/>
            </a:lvl7pPr>
            <a:lvl8pPr marL="2400012" indent="0">
              <a:buNone/>
              <a:defRPr sz="1200" b="1"/>
            </a:lvl8pPr>
            <a:lvl9pPr marL="2742871" indent="0">
              <a:buNone/>
              <a:defRPr sz="12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85788" y="3357562"/>
            <a:ext cx="3286148" cy="2768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357688" y="2607256"/>
            <a:ext cx="3286147" cy="673200"/>
          </a:xfrm>
        </p:spPr>
        <p:txBody>
          <a:bodyPr anchor="b">
            <a:noAutofit/>
          </a:bodyPr>
          <a:lstStyle>
            <a:lvl1pPr marL="0" indent="0">
              <a:buNone/>
              <a:defRPr sz="1500" b="0"/>
            </a:lvl1pPr>
            <a:lvl2pPr marL="342859" indent="0">
              <a:buNone/>
              <a:defRPr sz="1500" b="1"/>
            </a:lvl2pPr>
            <a:lvl3pPr marL="685718" indent="0">
              <a:buNone/>
              <a:defRPr sz="1350" b="1"/>
            </a:lvl3pPr>
            <a:lvl4pPr marL="1028576" indent="0">
              <a:buNone/>
              <a:defRPr sz="1200" b="1"/>
            </a:lvl4pPr>
            <a:lvl5pPr marL="1371436" indent="0">
              <a:buNone/>
              <a:defRPr sz="1200" b="1"/>
            </a:lvl5pPr>
            <a:lvl6pPr marL="1714295" indent="0">
              <a:buNone/>
              <a:defRPr sz="1200" b="1"/>
            </a:lvl6pPr>
            <a:lvl7pPr marL="2057153" indent="0">
              <a:buNone/>
              <a:defRPr sz="1200" b="1"/>
            </a:lvl7pPr>
            <a:lvl8pPr marL="2400012" indent="0">
              <a:buNone/>
              <a:defRPr sz="1200" b="1"/>
            </a:lvl8pPr>
            <a:lvl9pPr marL="2742871" indent="0">
              <a:buNone/>
              <a:defRPr sz="12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357688" y="3357562"/>
            <a:ext cx="3286147" cy="2768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6161B53-88A9-438E-BAB6-C1EB508CF576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87C3092-6C7F-4660-B73C-8C9CC0A3F21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23984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85E739-1DD5-4CA6-947C-D7941F0CFB20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D4658-9247-4686-A654-F3B751029D3A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9470008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2000" y="2808000"/>
            <a:ext cx="33480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050"/>
            </a:lvl2pPr>
            <a:lvl3pPr>
              <a:defRPr sz="750"/>
            </a:lvl3pPr>
            <a:lvl4pPr>
              <a:defRPr sz="600"/>
            </a:lvl4pPr>
            <a:lvl5pPr>
              <a:defRPr sz="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200" y="2808000"/>
            <a:ext cx="33480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050"/>
            </a:lvl2pPr>
            <a:lvl3pPr>
              <a:defRPr sz="750"/>
            </a:lvl3pPr>
            <a:lvl4pPr>
              <a:defRPr sz="600"/>
            </a:lvl4pPr>
            <a:lvl5pPr>
              <a:defRPr sz="6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751AC-823A-4C07-ADC3-FAFCB87C77DE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D3583-D5F0-46DF-A78F-8920226D6381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9036987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ption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/>
          <a:lstStyle>
            <a:lvl1pPr marL="1191" indent="-1191">
              <a:lnSpc>
                <a:spcPts val="195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E4BAC6-9404-4646-B9C1-70A24097E415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AE7A1-9C5B-4113-8B74-DCAFC9546284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23179890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4690800" cy="79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92000" y="2808000"/>
            <a:ext cx="4690800" cy="3214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619600" y="1962000"/>
            <a:ext cx="3060000" cy="4060800"/>
          </a:xfrm>
          <a:prstGeom prst="rect">
            <a:avLst/>
          </a:prstGeo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  <p:sp>
        <p:nvSpPr>
          <p:cNvPr id="5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80CD1B-B22A-4B8E-9C65-8BBE2CCF6B4D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7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8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5650B-DC69-4FD1-AC29-C2B4EDC6B60C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2034484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1944000"/>
            <a:ext cx="6850800" cy="4075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52B2FF-507A-47A3-9439-E091FD7397FF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0A4A6-EAEF-44A5-B440-00725514DB97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30976908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2012F4-98AA-4C1D-966D-9DD0F2B9B0F1}" type="datetime1">
              <a:rPr lang="en-GB" altLang="en-US"/>
              <a:pPr/>
              <a:t>08/03/2020</a:t>
            </a:fld>
            <a:endParaRPr lang="sv-SE" altLang="en-US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/Name Name, Institution or similar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FA080-6D37-49D5-804F-D1C971D4CB3A}" type="slidenum">
              <a:rPr lang="sv-SE" altLang="en-US"/>
              <a:pPr/>
              <a:t>‹#›</a:t>
            </a:fld>
            <a:endParaRPr lang="sv-SE" altLang="en-US"/>
          </a:p>
        </p:txBody>
      </p:sp>
    </p:spTree>
    <p:extLst>
      <p:ext uri="{BB962C8B-B14F-4D97-AF65-F5344CB8AC3E}">
        <p14:creationId xmlns:p14="http://schemas.microsoft.com/office/powerpoint/2010/main" val="109190602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7" descr="SU_PPT_olivkvis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20690"/>
            <a:ext cx="6883400" cy="642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08000" y="2437200"/>
            <a:ext cx="6634800" cy="1425600"/>
          </a:xfrm>
        </p:spPr>
        <p:txBody>
          <a:bodyPr lIns="71991" tIns="35996" rIns="71991" bIns="35996" anchor="t">
            <a:noAutofit/>
          </a:bodyPr>
          <a:lstStyle>
            <a:lvl1pPr algn="l">
              <a:defRPr sz="3300" b="0">
                <a:solidFill>
                  <a:srgbClr val="002F5F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08000" y="3862800"/>
            <a:ext cx="6634800" cy="1166400"/>
          </a:xfrm>
        </p:spPr>
        <p:txBody>
          <a:bodyPr>
            <a:normAutofit/>
          </a:bodyPr>
          <a:lstStyle>
            <a:lvl1pPr marL="0" indent="0" algn="l">
              <a:lnSpc>
                <a:spcPts val="3149"/>
              </a:lnSpc>
              <a:buNone/>
              <a:defRPr sz="2100">
                <a:solidFill>
                  <a:srgbClr val="002F5F"/>
                </a:solidFill>
              </a:defRPr>
            </a:lvl1pPr>
            <a:lvl2pPr marL="342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2010-11-10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Pia B. Fürstenbach, Forskningsservice</a:t>
            </a: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C1385B2-5063-43A3-A67C-C5F8405583D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67404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</p:spPr>
        <p:txBody>
          <a:bodyPr anchor="t">
            <a:normAutofit/>
          </a:bodyPr>
          <a:lstStyle>
            <a:lvl1pPr algn="l">
              <a:defRPr sz="1950" b="1">
                <a:solidFill>
                  <a:srgbClr val="002F5F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2808000"/>
            <a:ext cx="6850800" cy="3214800"/>
          </a:xfrm>
        </p:spPr>
        <p:txBody>
          <a:bodyPr/>
          <a:lstStyle>
            <a:lvl1pPr>
              <a:defRPr sz="1500">
                <a:solidFill>
                  <a:srgbClr val="002F5F"/>
                </a:solidFill>
              </a:defRPr>
            </a:lvl1pPr>
            <a:lvl2pPr>
              <a:defRPr sz="1500">
                <a:solidFill>
                  <a:srgbClr val="002F5F"/>
                </a:solidFill>
              </a:defRPr>
            </a:lvl2pPr>
            <a:lvl3pPr>
              <a:defRPr sz="1500">
                <a:solidFill>
                  <a:srgbClr val="002F5F"/>
                </a:solidFill>
              </a:defRPr>
            </a:lvl3pPr>
            <a:lvl4pPr>
              <a:defRPr sz="1500">
                <a:solidFill>
                  <a:srgbClr val="002F5F"/>
                </a:solidFill>
              </a:defRPr>
            </a:lvl4pPr>
            <a:lvl5pPr>
              <a:defRPr sz="1500">
                <a:solidFill>
                  <a:srgbClr val="002F5F"/>
                </a:solidFill>
              </a:defRPr>
            </a:lvl5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2010-11-10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Pia B. Fürstenbach, Forskningsservice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8DDA266-128D-4870-8D2B-080A9D05B17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3369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59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1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57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43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29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15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01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2871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292D5C2-369F-4576-9145-3614A977893C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218807D-6AF3-45FE-8E66-61D29E1B50F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9375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1714488"/>
            <a:ext cx="6850800" cy="795600"/>
          </a:xfrm>
        </p:spPr>
        <p:txBody>
          <a:bodyPr anchor="t"/>
          <a:lstStyle>
            <a:lvl1pPr>
              <a:defRPr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8961" y="2611426"/>
            <a:ext cx="3286148" cy="674701"/>
          </a:xfrm>
        </p:spPr>
        <p:txBody>
          <a:bodyPr anchor="b">
            <a:noAutofit/>
          </a:bodyPr>
          <a:lstStyle>
            <a:lvl1pPr marL="0" indent="0">
              <a:buNone/>
              <a:defRPr sz="1500" b="0"/>
            </a:lvl1pPr>
            <a:lvl2pPr marL="342859" indent="0">
              <a:buNone/>
              <a:defRPr sz="1500" b="1"/>
            </a:lvl2pPr>
            <a:lvl3pPr marL="685718" indent="0">
              <a:buNone/>
              <a:defRPr sz="1350" b="1"/>
            </a:lvl3pPr>
            <a:lvl4pPr marL="1028576" indent="0">
              <a:buNone/>
              <a:defRPr sz="1200" b="1"/>
            </a:lvl4pPr>
            <a:lvl5pPr marL="1371436" indent="0">
              <a:buNone/>
              <a:defRPr sz="1200" b="1"/>
            </a:lvl5pPr>
            <a:lvl6pPr marL="1714295" indent="0">
              <a:buNone/>
              <a:defRPr sz="1200" b="1"/>
            </a:lvl6pPr>
            <a:lvl7pPr marL="2057153" indent="0">
              <a:buNone/>
              <a:defRPr sz="1200" b="1"/>
            </a:lvl7pPr>
            <a:lvl8pPr marL="2400012" indent="0">
              <a:buNone/>
              <a:defRPr sz="1200" b="1"/>
            </a:lvl8pPr>
            <a:lvl9pPr marL="2742871" indent="0">
              <a:buNone/>
              <a:defRPr sz="12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85788" y="3357562"/>
            <a:ext cx="3286148" cy="2768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357688" y="2607256"/>
            <a:ext cx="3286147" cy="673200"/>
          </a:xfrm>
        </p:spPr>
        <p:txBody>
          <a:bodyPr anchor="b">
            <a:noAutofit/>
          </a:bodyPr>
          <a:lstStyle>
            <a:lvl1pPr marL="0" indent="0">
              <a:buNone/>
              <a:defRPr sz="1500" b="0"/>
            </a:lvl1pPr>
            <a:lvl2pPr marL="342859" indent="0">
              <a:buNone/>
              <a:defRPr sz="1500" b="1"/>
            </a:lvl2pPr>
            <a:lvl3pPr marL="685718" indent="0">
              <a:buNone/>
              <a:defRPr sz="1350" b="1"/>
            </a:lvl3pPr>
            <a:lvl4pPr marL="1028576" indent="0">
              <a:buNone/>
              <a:defRPr sz="1200" b="1"/>
            </a:lvl4pPr>
            <a:lvl5pPr marL="1371436" indent="0">
              <a:buNone/>
              <a:defRPr sz="1200" b="1"/>
            </a:lvl5pPr>
            <a:lvl6pPr marL="1714295" indent="0">
              <a:buNone/>
              <a:defRPr sz="1200" b="1"/>
            </a:lvl6pPr>
            <a:lvl7pPr marL="2057153" indent="0">
              <a:buNone/>
              <a:defRPr sz="1200" b="1"/>
            </a:lvl7pPr>
            <a:lvl8pPr marL="2400012" indent="0">
              <a:buNone/>
              <a:defRPr sz="1200" b="1"/>
            </a:lvl8pPr>
            <a:lvl9pPr marL="2742871" indent="0">
              <a:buNone/>
              <a:defRPr sz="12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357688" y="3357562"/>
            <a:ext cx="3286147" cy="2768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5208DC5-A553-4F41-80F0-FF1C0E177DBB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1734B44-98E4-4CEF-A432-AC0AE46BFED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18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F7CFAC4-91F4-433B-A2FF-A818EE37CA78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8C1C621-DDAE-43B4-909B-0C4C18C3314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72780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AE471EF-F00C-4E1F-A92B-855322A4DBE3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D32EE62-4C49-4DEE-A5F1-EE369616343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121907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00FA991-E80A-4188-AAA9-862459606CFE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4CAD059-06F1-4470-A118-0E17ECF078D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51378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1" y="1944000"/>
            <a:ext cx="2708430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1" y="1944000"/>
            <a:ext cx="4068784" cy="4053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92001" y="3143249"/>
            <a:ext cx="2708430" cy="2857520"/>
          </a:xfrm>
        </p:spPr>
        <p:txBody>
          <a:bodyPr/>
          <a:lstStyle>
            <a:lvl1pPr marL="0" indent="0">
              <a:buNone/>
              <a:defRPr sz="1050"/>
            </a:lvl1pPr>
            <a:lvl2pPr marL="342859" indent="0">
              <a:buNone/>
              <a:defRPr sz="900"/>
            </a:lvl2pPr>
            <a:lvl3pPr marL="685718" indent="0">
              <a:buNone/>
              <a:defRPr sz="750"/>
            </a:lvl3pPr>
            <a:lvl4pPr marL="1028576" indent="0">
              <a:buNone/>
              <a:defRPr sz="675"/>
            </a:lvl4pPr>
            <a:lvl5pPr marL="1371436" indent="0">
              <a:buNone/>
              <a:defRPr sz="675"/>
            </a:lvl5pPr>
            <a:lvl6pPr marL="1714295" indent="0">
              <a:buNone/>
              <a:defRPr sz="675"/>
            </a:lvl6pPr>
            <a:lvl7pPr marL="2057153" indent="0">
              <a:buNone/>
              <a:defRPr sz="675"/>
            </a:lvl7pPr>
            <a:lvl8pPr marL="2400012" indent="0">
              <a:buNone/>
              <a:defRPr sz="675"/>
            </a:lvl8pPr>
            <a:lvl9pPr marL="2742871" indent="0">
              <a:buNone/>
              <a:defRPr sz="675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EF2ED36-5A32-4678-B3A6-459475A7294D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F418099-9F06-40AF-9414-DA7C8A40470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9260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59" indent="0">
              <a:buNone/>
              <a:defRPr sz="2100"/>
            </a:lvl2pPr>
            <a:lvl3pPr marL="685718" indent="0">
              <a:buNone/>
              <a:defRPr sz="1800"/>
            </a:lvl3pPr>
            <a:lvl4pPr marL="1028576" indent="0">
              <a:buNone/>
              <a:defRPr sz="1500"/>
            </a:lvl4pPr>
            <a:lvl5pPr marL="1371436" indent="0">
              <a:buNone/>
              <a:defRPr sz="1500"/>
            </a:lvl5pPr>
            <a:lvl6pPr marL="1714295" indent="0">
              <a:buNone/>
              <a:defRPr sz="1500"/>
            </a:lvl6pPr>
            <a:lvl7pPr marL="2057153" indent="0">
              <a:buNone/>
              <a:defRPr sz="1500"/>
            </a:lvl7pPr>
            <a:lvl8pPr marL="2400012" indent="0">
              <a:buNone/>
              <a:defRPr sz="1500"/>
            </a:lvl8pPr>
            <a:lvl9pPr marL="2742871" indent="0">
              <a:buNone/>
              <a:defRPr sz="15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04868"/>
          </a:xfrm>
        </p:spPr>
        <p:txBody>
          <a:bodyPr/>
          <a:lstStyle>
            <a:lvl1pPr marL="0" indent="0">
              <a:buNone/>
              <a:defRPr sz="1050"/>
            </a:lvl1pPr>
            <a:lvl2pPr marL="342859" indent="0">
              <a:buNone/>
              <a:defRPr sz="900"/>
            </a:lvl2pPr>
            <a:lvl3pPr marL="685718" indent="0">
              <a:buNone/>
              <a:defRPr sz="750"/>
            </a:lvl3pPr>
            <a:lvl4pPr marL="1028576" indent="0">
              <a:buNone/>
              <a:defRPr sz="675"/>
            </a:lvl4pPr>
            <a:lvl5pPr marL="1371436" indent="0">
              <a:buNone/>
              <a:defRPr sz="675"/>
            </a:lvl5pPr>
            <a:lvl6pPr marL="1714295" indent="0">
              <a:buNone/>
              <a:defRPr sz="675"/>
            </a:lvl6pPr>
            <a:lvl7pPr marL="2057153" indent="0">
              <a:buNone/>
              <a:defRPr sz="675"/>
            </a:lvl7pPr>
            <a:lvl8pPr marL="2400012" indent="0">
              <a:buNone/>
              <a:defRPr sz="675"/>
            </a:lvl8pPr>
            <a:lvl9pPr marL="2742871" indent="0">
              <a:buNone/>
              <a:defRPr sz="675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99198CC-582F-496C-99D8-D34E280C9A82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BE7EBA4-3618-444D-8BCB-D50905834B2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07302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5AB7EF7-09CD-4BD1-9A34-E6B007332846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0AA22E8-F650-4C03-B434-40E865D0F15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062323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72265" y="285731"/>
            <a:ext cx="2114536" cy="5840435"/>
          </a:xfrm>
        </p:spPr>
        <p:txBody>
          <a:bodyPr vert="eaVert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85787" y="274641"/>
            <a:ext cx="5643602" cy="5851525"/>
          </a:xfrm>
        </p:spPr>
        <p:txBody>
          <a:bodyPr vert="eaVert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C3043FB-0507-4CD8-943E-0E7E388BA7D9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A028414-4ECB-41E2-A1AE-1DF1CD45F38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42061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SU_PPT_olivkv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/>
          <a:stretch>
            <a:fillRect/>
          </a:stretch>
        </p:blipFill>
        <p:spPr bwMode="auto">
          <a:xfrm>
            <a:off x="1588" y="317500"/>
            <a:ext cx="6881812" cy="654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SU_logo_32mm_300dpi_SVEN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06475" y="2435225"/>
            <a:ext cx="6632575" cy="1425575"/>
          </a:xfrm>
        </p:spPr>
        <p:txBody>
          <a:bodyPr lIns="72000" tIns="36000" rIns="72000" bIns="36000" anchor="ctr"/>
          <a:lstStyle>
            <a:lvl1pPr>
              <a:lnSpc>
                <a:spcPct val="100000"/>
              </a:lnSpc>
              <a:defRPr sz="4400" b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06475" y="3860800"/>
            <a:ext cx="6632575" cy="1165225"/>
          </a:xfrm>
        </p:spPr>
        <p:txBody>
          <a:bodyPr/>
          <a:lstStyle>
            <a:lvl1pPr marL="0" indent="0">
              <a:lnSpc>
                <a:spcPts val="4200"/>
              </a:lnSpc>
              <a:buFontTx/>
              <a:buNone/>
              <a:defRPr sz="2800"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AD077-418A-42D5-B84B-217690D2051C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1936750" y="6151563"/>
            <a:ext cx="44926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257B-B2D3-416D-A068-EE8B7F8FA825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47447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C0AA2-B8FF-4429-A9A0-CA61D9756EA0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4DE34-5E19-46BF-BB53-D4A80B18ACB0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1620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9BF01-C326-41B1-B81F-47D1CC509AD6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8201C-5651-4C2F-B500-E0889443665B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0300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90575" y="2806700"/>
            <a:ext cx="3348038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291013" y="2806700"/>
            <a:ext cx="3348037" cy="321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F95F7-CADC-4DAA-9E30-6E8DB4374408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AF957-6FFB-4E7B-BE49-EBBE35C6A841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33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5B8259F-7BD1-4A00-9C78-06073ECDAE1D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BA22BF7-B6F4-4B17-8C38-DFB4E303D58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867568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4A63C-9F8D-4542-B83D-5F1F678AB79F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84C3E-CBC8-4BAD-977E-BCE79184905E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48067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01D6-C655-4559-A84D-F3A76774CD9B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2266E-736C-4CE5-BA0A-2DC8E384C0D0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0814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E86BA-814A-4E11-B01B-1DD9E4375F84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EE5E5-4BB9-46C6-AD7F-3E79C33707F7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77808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3DB7A-9F4C-4728-824B-4A21272F9D11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C4CDC-A047-4993-B8DD-2E70FF8B2DCE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0120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F0B7D-75F8-497A-BA56-6CE5FF797986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5D7E1-2D08-4EF2-B056-F236EB62A0B0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29344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A220A-5EF5-44FF-98B1-0AAB96C8B7AA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23B1E-21F9-4F69-87A2-32A7745B1CB7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3999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927725" y="1943100"/>
            <a:ext cx="1711325" cy="407828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90575" y="1943100"/>
            <a:ext cx="4984750" cy="407828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B8AFF-68E8-4396-9E95-A524148A50E4}" type="datetime1">
              <a:rPr lang="sv-SE">
                <a:solidFill>
                  <a:srgbClr val="000000"/>
                </a:solidFill>
              </a:rPr>
              <a:pPr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AC5ED-EEA1-43CE-AB56-D983906858EA}" type="slidenum">
              <a:rPr lang="sv-S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670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1" y="1944000"/>
            <a:ext cx="2708430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1" y="1944000"/>
            <a:ext cx="4068784" cy="40536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92001" y="3143249"/>
            <a:ext cx="2708430" cy="2857520"/>
          </a:xfrm>
        </p:spPr>
        <p:txBody>
          <a:bodyPr/>
          <a:lstStyle>
            <a:lvl1pPr marL="0" indent="0">
              <a:buNone/>
              <a:defRPr sz="1050"/>
            </a:lvl1pPr>
            <a:lvl2pPr marL="342859" indent="0">
              <a:buNone/>
              <a:defRPr sz="900"/>
            </a:lvl2pPr>
            <a:lvl3pPr marL="685718" indent="0">
              <a:buNone/>
              <a:defRPr sz="750"/>
            </a:lvl3pPr>
            <a:lvl4pPr marL="1028576" indent="0">
              <a:buNone/>
              <a:defRPr sz="675"/>
            </a:lvl4pPr>
            <a:lvl5pPr marL="1371436" indent="0">
              <a:buNone/>
              <a:defRPr sz="675"/>
            </a:lvl5pPr>
            <a:lvl6pPr marL="1714295" indent="0">
              <a:buNone/>
              <a:defRPr sz="675"/>
            </a:lvl6pPr>
            <a:lvl7pPr marL="2057153" indent="0">
              <a:buNone/>
              <a:defRPr sz="675"/>
            </a:lvl7pPr>
            <a:lvl8pPr marL="2400012" indent="0">
              <a:buNone/>
              <a:defRPr sz="675"/>
            </a:lvl8pPr>
            <a:lvl9pPr marL="2742871" indent="0">
              <a:buNone/>
              <a:defRPr sz="675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3BB60A9-4319-4ACA-9CFD-8996F7BD16E9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91D1ECB-8C00-4B4D-9C04-0A5E1B99586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094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59" indent="0">
              <a:buNone/>
              <a:defRPr sz="2100"/>
            </a:lvl2pPr>
            <a:lvl3pPr marL="685718" indent="0">
              <a:buNone/>
              <a:defRPr sz="1800"/>
            </a:lvl3pPr>
            <a:lvl4pPr marL="1028576" indent="0">
              <a:buNone/>
              <a:defRPr sz="1500"/>
            </a:lvl4pPr>
            <a:lvl5pPr marL="1371436" indent="0">
              <a:buNone/>
              <a:defRPr sz="1500"/>
            </a:lvl5pPr>
            <a:lvl6pPr marL="1714295" indent="0">
              <a:buNone/>
              <a:defRPr sz="1500"/>
            </a:lvl6pPr>
            <a:lvl7pPr marL="2057153" indent="0">
              <a:buNone/>
              <a:defRPr sz="1500"/>
            </a:lvl7pPr>
            <a:lvl8pPr marL="2400012" indent="0">
              <a:buNone/>
              <a:defRPr sz="1500"/>
            </a:lvl8pPr>
            <a:lvl9pPr marL="2742871" indent="0">
              <a:buNone/>
              <a:defRPr sz="15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04868"/>
          </a:xfrm>
        </p:spPr>
        <p:txBody>
          <a:bodyPr/>
          <a:lstStyle>
            <a:lvl1pPr marL="0" indent="0">
              <a:buNone/>
              <a:defRPr sz="1050"/>
            </a:lvl1pPr>
            <a:lvl2pPr marL="342859" indent="0">
              <a:buNone/>
              <a:defRPr sz="900"/>
            </a:lvl2pPr>
            <a:lvl3pPr marL="685718" indent="0">
              <a:buNone/>
              <a:defRPr sz="750"/>
            </a:lvl3pPr>
            <a:lvl4pPr marL="1028576" indent="0">
              <a:buNone/>
              <a:defRPr sz="675"/>
            </a:lvl4pPr>
            <a:lvl5pPr marL="1371436" indent="0">
              <a:buNone/>
              <a:defRPr sz="675"/>
            </a:lvl5pPr>
            <a:lvl6pPr marL="1714295" indent="0">
              <a:buNone/>
              <a:defRPr sz="675"/>
            </a:lvl6pPr>
            <a:lvl7pPr marL="2057153" indent="0">
              <a:buNone/>
              <a:defRPr sz="675"/>
            </a:lvl7pPr>
            <a:lvl8pPr marL="2400012" indent="0">
              <a:buNone/>
              <a:defRPr sz="675"/>
            </a:lvl8pPr>
            <a:lvl9pPr marL="2742871" indent="0">
              <a:buNone/>
              <a:defRPr sz="675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0CC3B8F-7BCD-4673-925E-544FCE96BF04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67C1F0D-BB78-40DE-8EFF-F37FD755808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414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DD9F98B-C63A-4444-A87A-8B6787745703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50BB180-832F-4B59-BD42-D2A2BD892EE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711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25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34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Relationship Id="rId9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792163" y="1944690"/>
            <a:ext cx="68500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Klicka här för att ändra format</a:t>
            </a:r>
          </a:p>
        </p:txBody>
      </p:sp>
      <p:sp>
        <p:nvSpPr>
          <p:cNvPr id="409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792163" y="2808288"/>
            <a:ext cx="6850062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Klicka här för att ändra format på bakgrundstexten</a:t>
            </a:r>
          </a:p>
          <a:p>
            <a:pPr lvl="1"/>
            <a:r>
              <a:rPr lang="sv-SE" altLang="en-US"/>
              <a:t>Nivå två</a:t>
            </a:r>
          </a:p>
          <a:p>
            <a:pPr lvl="2"/>
            <a:r>
              <a:rPr lang="sv-SE" altLang="en-US"/>
              <a:t>Nivå tre</a:t>
            </a:r>
          </a:p>
          <a:p>
            <a:pPr lvl="3"/>
            <a:r>
              <a:rPr lang="sv-SE" altLang="en-US"/>
              <a:t>Nivå fyra</a:t>
            </a:r>
          </a:p>
          <a:p>
            <a:pPr lvl="4"/>
            <a:r>
              <a:rPr lang="sv-SE" altLang="en-US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92163" y="6153152"/>
            <a:ext cx="1122362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fld id="{CBC7A5CE-3E86-4873-9A4D-A18C48021A87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936751" y="6153152"/>
            <a:ext cx="4492625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153152"/>
            <a:ext cx="2133600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fld id="{7198A0AE-D5B6-401A-8C35-2DAB5797407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4103" name="Picture 2" descr="SU_logo_32mm_300dpi_SVENSK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1" y="287340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80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50" kern="1200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5pPr>
      <a:lvl6pPr marL="342859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6pPr>
      <a:lvl7pPr marL="685718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7pPr>
      <a:lvl8pPr marL="1028576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8pPr>
      <a:lvl9pPr marL="1371436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9pPr>
    </p:titleStyle>
    <p:bodyStyle>
      <a:lvl1pPr marL="255985" indent="-255985" algn="l" rtl="0" eaLnBrk="0" fontAlgn="base" hangingPunct="0">
        <a:lnSpc>
          <a:spcPts val="2175"/>
        </a:lnSpc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rgbClr val="002F5F"/>
          </a:solidFill>
          <a:latin typeface="+mn-lt"/>
          <a:ea typeface="+mn-ea"/>
          <a:cs typeface="+mn-cs"/>
        </a:defRPr>
      </a:lvl1pPr>
      <a:lvl2pPr marL="556022" indent="-2131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rgbClr val="002F5F"/>
          </a:solidFill>
          <a:latin typeface="+mn-lt"/>
          <a:ea typeface="+mn-ea"/>
          <a:cs typeface="+mn-cs"/>
        </a:defRPr>
      </a:lvl2pPr>
      <a:lvl3pPr marL="8560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rgbClr val="002F5F"/>
          </a:solidFill>
          <a:latin typeface="+mn-lt"/>
          <a:ea typeface="+mn-ea"/>
          <a:cs typeface="+mn-cs"/>
        </a:defRPr>
      </a:lvl3pPr>
      <a:lvl4pPr marL="11989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rgbClr val="002F5F"/>
          </a:solidFill>
          <a:latin typeface="+mn-lt"/>
          <a:ea typeface="+mn-ea"/>
          <a:cs typeface="+mn-cs"/>
        </a:defRPr>
      </a:lvl4pPr>
      <a:lvl5pPr marL="15418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rgbClr val="002F5F"/>
          </a:solidFill>
          <a:latin typeface="+mn-lt"/>
          <a:ea typeface="+mn-ea"/>
          <a:cs typeface="+mn-cs"/>
        </a:defRPr>
      </a:lvl5pPr>
      <a:lvl6pPr marL="1885724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82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42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01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9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8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6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6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95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53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12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71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792163" y="1944690"/>
            <a:ext cx="68500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Klicka här för att ändra format</a:t>
            </a:r>
          </a:p>
        </p:txBody>
      </p:sp>
      <p:sp>
        <p:nvSpPr>
          <p:cNvPr id="409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792163" y="2808288"/>
            <a:ext cx="6850062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Klicka här för att ändra format på bakgrundstexten</a:t>
            </a:r>
          </a:p>
          <a:p>
            <a:pPr lvl="1"/>
            <a:r>
              <a:rPr lang="sv-SE" altLang="en-US"/>
              <a:t>Nivå två</a:t>
            </a:r>
          </a:p>
          <a:p>
            <a:pPr lvl="2"/>
            <a:r>
              <a:rPr lang="sv-SE" altLang="en-US"/>
              <a:t>Nivå tre</a:t>
            </a:r>
          </a:p>
          <a:p>
            <a:pPr lvl="3"/>
            <a:r>
              <a:rPr lang="sv-SE" altLang="en-US"/>
              <a:t>Nivå fyra</a:t>
            </a:r>
          </a:p>
          <a:p>
            <a:pPr lvl="4"/>
            <a:r>
              <a:rPr lang="sv-SE" altLang="en-US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92163" y="6153152"/>
            <a:ext cx="1122362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fld id="{468D6988-DEF4-4752-BC03-06E7465A094C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936751" y="6153152"/>
            <a:ext cx="4492625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153152"/>
            <a:ext cx="2133600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fld id="{47039CFB-FBC6-4383-A5D7-93C570799AD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4103" name="Picture 2" descr="SU_logo_32mm_300dpi_SVENSK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1" y="287340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582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50" kern="1200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5pPr>
      <a:lvl6pPr marL="342859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6pPr>
      <a:lvl7pPr marL="685718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7pPr>
      <a:lvl8pPr marL="1028576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8pPr>
      <a:lvl9pPr marL="1371436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9pPr>
    </p:titleStyle>
    <p:bodyStyle>
      <a:lvl1pPr marL="255985" indent="-255985" algn="l" rtl="0" eaLnBrk="0" fontAlgn="base" hangingPunct="0">
        <a:lnSpc>
          <a:spcPts val="2175"/>
        </a:lnSpc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rgbClr val="002F5F"/>
          </a:solidFill>
          <a:latin typeface="+mn-lt"/>
          <a:ea typeface="+mn-ea"/>
          <a:cs typeface="+mn-cs"/>
        </a:defRPr>
      </a:lvl1pPr>
      <a:lvl2pPr marL="556022" indent="-2131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rgbClr val="002F5F"/>
          </a:solidFill>
          <a:latin typeface="+mn-lt"/>
          <a:ea typeface="+mn-ea"/>
          <a:cs typeface="+mn-cs"/>
        </a:defRPr>
      </a:lvl2pPr>
      <a:lvl3pPr marL="8560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rgbClr val="002F5F"/>
          </a:solidFill>
          <a:latin typeface="+mn-lt"/>
          <a:ea typeface="+mn-ea"/>
          <a:cs typeface="+mn-cs"/>
        </a:defRPr>
      </a:lvl3pPr>
      <a:lvl4pPr marL="11989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rgbClr val="002F5F"/>
          </a:solidFill>
          <a:latin typeface="+mn-lt"/>
          <a:ea typeface="+mn-ea"/>
          <a:cs typeface="+mn-cs"/>
        </a:defRPr>
      </a:lvl4pPr>
      <a:lvl5pPr marL="15418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rgbClr val="002F5F"/>
          </a:solidFill>
          <a:latin typeface="+mn-lt"/>
          <a:ea typeface="+mn-ea"/>
          <a:cs typeface="+mn-cs"/>
        </a:defRPr>
      </a:lvl5pPr>
      <a:lvl6pPr marL="1885724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82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42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01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9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8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6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6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95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53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12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71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81200" y="6152400"/>
            <a:ext cx="11232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AEFE5D8C-6658-4CE8-AFEF-D97C75A23B81}" type="datetime1">
              <a:rPr lang="en-GB" smtClean="0"/>
              <a:pPr/>
              <a:t>08/03/2020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936800" y="6152400"/>
            <a:ext cx="4492800" cy="5184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dirty="0"/>
              <a:t>/Name </a:t>
            </a:r>
            <a:r>
              <a:rPr lang="en-GB" dirty="0" err="1"/>
              <a:t>Name</a:t>
            </a:r>
            <a:r>
              <a:rPr lang="en-GB" dirty="0"/>
              <a:t>, Institution or similar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88000" y="6152400"/>
            <a:ext cx="2133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 descr="logo-org-engelsk_rgb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732801" y="288000"/>
            <a:ext cx="1062230" cy="106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1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</p:sldLayoutIdLst>
  <p:hf sldNum="0" hdr="0"/>
  <p:txStyles>
    <p:titleStyle>
      <a:lvl1pPr algn="l" defTabSz="685800" rtl="0" eaLnBrk="1" latinLnBrk="0" hangingPunct="1">
        <a:spcBef>
          <a:spcPct val="0"/>
        </a:spcBef>
        <a:buNone/>
        <a:defRPr sz="195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257175" indent="-257175" algn="l" defTabSz="685800" rtl="0" eaLnBrk="1" latinLnBrk="0" hangingPunct="1">
        <a:lnSpc>
          <a:spcPts val="2175"/>
        </a:lnSpc>
        <a:spcBef>
          <a:spcPct val="20000"/>
        </a:spcBef>
        <a:buSzPct val="93000"/>
        <a:buFont typeface="Verdana" pitchFamily="34" charset="0"/>
        <a:buChar char="●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81200" y="6152400"/>
            <a:ext cx="11232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AEFE5D8C-6658-4CE8-AFEF-D97C75A23B81}" type="datetime1">
              <a:rPr lang="en-GB" smtClean="0"/>
              <a:pPr/>
              <a:t>08/03/2020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936800" y="6152400"/>
            <a:ext cx="4492800" cy="5184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GB" dirty="0"/>
              <a:t>/Name </a:t>
            </a:r>
            <a:r>
              <a:rPr lang="en-GB" dirty="0" err="1"/>
              <a:t>Name</a:t>
            </a:r>
            <a:r>
              <a:rPr lang="en-GB" dirty="0"/>
              <a:t>, Institution or similar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88000" y="6152400"/>
            <a:ext cx="2133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792000" y="2808000"/>
            <a:ext cx="6850800" cy="32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792000" y="1944000"/>
            <a:ext cx="6850800" cy="795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 descr="logo-org-engelsk_rgb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732801" y="288000"/>
            <a:ext cx="1062230" cy="1063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33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</p:sldLayoutIdLst>
  <p:hf sldNum="0" hdr="0"/>
  <p:txStyles>
    <p:titleStyle>
      <a:lvl1pPr algn="l" defTabSz="685800" rtl="0" eaLnBrk="1" latinLnBrk="0" hangingPunct="1">
        <a:spcBef>
          <a:spcPct val="0"/>
        </a:spcBef>
        <a:buNone/>
        <a:defRPr sz="195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257175" indent="-257175" algn="l" defTabSz="685800" rtl="0" eaLnBrk="1" latinLnBrk="0" hangingPunct="1">
        <a:lnSpc>
          <a:spcPts val="2175"/>
        </a:lnSpc>
        <a:spcBef>
          <a:spcPct val="20000"/>
        </a:spcBef>
        <a:buSzPct val="93000"/>
        <a:buFont typeface="Verdana" pitchFamily="34" charset="0"/>
        <a:buChar char="●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81050" y="6153150"/>
            <a:ext cx="1123950" cy="2794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5680C47-5727-4AA5-A551-AF78A92C1CF5}" type="datetime1">
              <a:rPr lang="en-GB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08/03/2020</a:t>
            </a:fld>
            <a:endParaRPr lang="sv-SE" altLang="en-US">
              <a:ea typeface="MS PGothic" pitchFamily="34" charset="-128"/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936751" y="6153152"/>
            <a:ext cx="4492625" cy="5175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r>
              <a:rPr lang="en-GB"/>
              <a:t>/Name </a:t>
            </a:r>
            <a:r>
              <a:rPr lang="en-GB" err="1"/>
              <a:t>Name</a:t>
            </a:r>
            <a:r>
              <a:rPr lang="en-GB"/>
              <a:t>, Institution or similar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88125" y="6153150"/>
            <a:ext cx="2133600" cy="2794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0000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159762-EC2C-404E-A338-EF310FC43D32}" type="slidenum">
              <a:rPr lang="sv-SE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sv-SE" altLang="en-US">
              <a:ea typeface="MS PGothic" pitchFamily="34" charset="-128"/>
            </a:endParaRP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792163" y="2808290"/>
            <a:ext cx="6850062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Title Placeholder 9"/>
          <p:cNvSpPr>
            <a:spLocks noGrp="1"/>
          </p:cNvSpPr>
          <p:nvPr>
            <p:ph type="title"/>
          </p:nvPr>
        </p:nvSpPr>
        <p:spPr bwMode="auto">
          <a:xfrm>
            <a:off x="792163" y="1944690"/>
            <a:ext cx="68500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pic>
        <p:nvPicPr>
          <p:cNvPr id="1031" name="Picture 10" descr="logo-org-engelsk_rgb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14" y="287340"/>
            <a:ext cx="106203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39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50" b="1" kern="1200">
          <a:solidFill>
            <a:schemeClr val="tx1"/>
          </a:solidFill>
          <a:latin typeface="Verdana" pitchFamily="34" charset="0"/>
          <a:ea typeface="MS PGothic" pitchFamily="34" charset="-128"/>
          <a:cs typeface="Verdan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MS PGothic" pitchFamily="34" charset="-128"/>
          <a:cs typeface="Verdan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MS PGothic" pitchFamily="34" charset="-128"/>
          <a:cs typeface="Verdan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MS PGothic" pitchFamily="34" charset="-128"/>
          <a:cs typeface="Verdan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MS PGothic" pitchFamily="34" charset="-128"/>
          <a:cs typeface="Verdana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ＭＳ Ｐゴシック" charset="0"/>
          <a:cs typeface="Verdana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ＭＳ Ｐゴシック" charset="0"/>
          <a:cs typeface="Verdana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ＭＳ Ｐゴシック" charset="0"/>
          <a:cs typeface="Verdana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Verdana" charset="0"/>
          <a:ea typeface="ＭＳ Ｐゴシック" charset="0"/>
          <a:cs typeface="Verdana" charset="0"/>
        </a:defRPr>
      </a:lvl9pPr>
    </p:titleStyle>
    <p:bodyStyle>
      <a:lvl1pPr marL="257175" indent="-257175" algn="l" rtl="0" eaLnBrk="0" fontAlgn="base" hangingPunct="0">
        <a:lnSpc>
          <a:spcPts val="2175"/>
        </a:lnSpc>
        <a:spcBef>
          <a:spcPct val="20000"/>
        </a:spcBef>
        <a:spcAft>
          <a:spcPct val="0"/>
        </a:spcAft>
        <a:buSzPct val="93000"/>
        <a:buFont typeface="Verdana" pitchFamily="34" charset="0"/>
        <a:buChar char="●"/>
        <a:defRPr sz="1500" kern="1200">
          <a:solidFill>
            <a:schemeClr val="tx1"/>
          </a:solidFill>
          <a:latin typeface="Verdana" pitchFamily="34" charset="0"/>
          <a:ea typeface="MS PGothic" pitchFamily="34" charset="-128"/>
          <a:cs typeface="Verdana" pitchFamily="34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5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792163" y="1944690"/>
            <a:ext cx="68500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Klicka här för att ändra format</a:t>
            </a:r>
          </a:p>
        </p:txBody>
      </p:sp>
      <p:sp>
        <p:nvSpPr>
          <p:cNvPr id="409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792163" y="2808288"/>
            <a:ext cx="6850062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 smtClean="0"/>
              <a:t>Klicka här för att ändra format på bakgrundstexten</a:t>
            </a:r>
          </a:p>
          <a:p>
            <a:pPr lvl="1"/>
            <a:r>
              <a:rPr lang="sv-SE" altLang="en-US" smtClean="0"/>
              <a:t>Nivå två</a:t>
            </a:r>
          </a:p>
          <a:p>
            <a:pPr lvl="2"/>
            <a:r>
              <a:rPr lang="sv-SE" altLang="en-US" smtClean="0"/>
              <a:t>Nivå tre</a:t>
            </a:r>
          </a:p>
          <a:p>
            <a:pPr lvl="3"/>
            <a:r>
              <a:rPr lang="sv-SE" altLang="en-US" smtClean="0"/>
              <a:t>Nivå fyra</a:t>
            </a:r>
          </a:p>
          <a:p>
            <a:pPr lvl="4"/>
            <a:r>
              <a:rPr lang="sv-SE" altLang="en-US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92163" y="6153152"/>
            <a:ext cx="1122362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fld id="{468D6988-DEF4-4752-BC03-06E7465A094C}" type="datetime1">
              <a:rPr lang="sv-SE"/>
              <a:pPr>
                <a:defRPr/>
              </a:pPr>
              <a:t>2020-03-08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936751" y="6153152"/>
            <a:ext cx="4492625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r>
              <a:rPr lang="sv-SE"/>
              <a:t>/ Namn Namn, Institution eller liknande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153152"/>
            <a:ext cx="2133600" cy="3016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Verdana"/>
              </a:defRPr>
            </a:lvl1pPr>
          </a:lstStyle>
          <a:p>
            <a:pPr>
              <a:defRPr/>
            </a:pPr>
            <a:fld id="{47039CFB-FBC6-4383-A5D7-93C570799AD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4103" name="Picture 2" descr="SU_logo_32mm_300dpi_SVENSK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1" y="287340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892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50" kern="1200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5pPr>
      <a:lvl6pPr marL="342859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6pPr>
      <a:lvl7pPr marL="685718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7pPr>
      <a:lvl8pPr marL="1028576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8pPr>
      <a:lvl9pPr marL="1371436" algn="l" rtl="0" fontAlgn="base">
        <a:spcBef>
          <a:spcPct val="0"/>
        </a:spcBef>
        <a:spcAft>
          <a:spcPct val="0"/>
        </a:spcAft>
        <a:defRPr sz="1950">
          <a:solidFill>
            <a:srgbClr val="002F5F"/>
          </a:solidFill>
          <a:latin typeface="Verdana" pitchFamily="34" charset="0"/>
        </a:defRPr>
      </a:lvl9pPr>
    </p:titleStyle>
    <p:bodyStyle>
      <a:lvl1pPr marL="255985" indent="-255985" algn="l" rtl="0" eaLnBrk="0" fontAlgn="base" hangingPunct="0">
        <a:lnSpc>
          <a:spcPts val="2175"/>
        </a:lnSpc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rgbClr val="002F5F"/>
          </a:solidFill>
          <a:latin typeface="+mn-lt"/>
          <a:ea typeface="+mn-ea"/>
          <a:cs typeface="+mn-cs"/>
        </a:defRPr>
      </a:lvl1pPr>
      <a:lvl2pPr marL="556022" indent="-2131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rgbClr val="002F5F"/>
          </a:solidFill>
          <a:latin typeface="+mn-lt"/>
          <a:ea typeface="+mn-ea"/>
          <a:cs typeface="+mn-cs"/>
        </a:defRPr>
      </a:lvl2pPr>
      <a:lvl3pPr marL="8560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00" kern="1200">
          <a:solidFill>
            <a:srgbClr val="002F5F"/>
          </a:solidFill>
          <a:latin typeface="+mn-lt"/>
          <a:ea typeface="+mn-ea"/>
          <a:cs typeface="+mn-cs"/>
        </a:defRPr>
      </a:lvl3pPr>
      <a:lvl4pPr marL="11989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rgbClr val="002F5F"/>
          </a:solidFill>
          <a:latin typeface="+mn-lt"/>
          <a:ea typeface="+mn-ea"/>
          <a:cs typeface="+mn-cs"/>
        </a:defRPr>
      </a:lvl4pPr>
      <a:lvl5pPr marL="1541860" indent="-1702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rgbClr val="002F5F"/>
          </a:solidFill>
          <a:latin typeface="+mn-lt"/>
          <a:ea typeface="+mn-ea"/>
          <a:cs typeface="+mn-cs"/>
        </a:defRPr>
      </a:lvl5pPr>
      <a:lvl6pPr marL="1885724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82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42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01" indent="-171430" algn="l" defTabSz="685718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9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8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6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6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95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53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12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71" algn="l" defTabSz="685718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90575" y="1943100"/>
            <a:ext cx="6848475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0575" y="2806700"/>
            <a:ext cx="6848475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9463" y="6151563"/>
            <a:ext cx="1122362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851A78-735F-430E-A37C-7E99BA334810}" type="datetime1">
              <a:rPr lang="sv-S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2020-03-08</a:t>
            </a:fld>
            <a:endParaRPr lang="sv-SE">
              <a:solidFill>
                <a:srgbClr val="000000"/>
              </a:solidFill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36750" y="6151563"/>
            <a:ext cx="44926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>
                <a:solidFill>
                  <a:srgbClr val="000000"/>
                </a:solidFill>
              </a:rPr>
              <a:t>/ Forskningsservice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6538" y="6151563"/>
            <a:ext cx="2133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836A99-FC14-4AF6-BB0F-6F554623874C}" type="slidenum">
              <a:rPr lang="sv-S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v-SE">
              <a:solidFill>
                <a:srgbClr val="000000"/>
              </a:solidFill>
            </a:endParaRPr>
          </a:p>
        </p:txBody>
      </p:sp>
      <p:pic>
        <p:nvPicPr>
          <p:cNvPr id="2055" name="Picture 7" descr="SU_logo_32mm_300dpi_SVENSK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50" y="287338"/>
            <a:ext cx="11525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21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/>
  <p:txStyles>
    <p:titleStyle>
      <a:lvl1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2pPr>
      <a:lvl3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3pPr>
      <a:lvl4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4pPr>
      <a:lvl5pPr algn="l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5pPr>
      <a:lvl6pPr marL="4572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6pPr>
      <a:lvl7pPr marL="9144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7pPr>
      <a:lvl8pPr marL="13716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8pPr>
      <a:lvl9pPr marL="1828800" algn="l" rtl="0" fontAlgn="base">
        <a:lnSpc>
          <a:spcPts val="3200"/>
        </a:lnSpc>
        <a:spcBef>
          <a:spcPct val="0"/>
        </a:spcBef>
        <a:spcAft>
          <a:spcPct val="0"/>
        </a:spcAft>
        <a:defRPr sz="2600" b="1">
          <a:solidFill>
            <a:srgbClr val="002F5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2F5F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F5F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F5F"/>
          </a:solidFill>
          <a:latin typeface="Arial" charset="0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kko.roos@su.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r.se/english/applying-for-funding/how-applications-are-assessed/peer-review-handbooks.html" TargetMode="Externa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ruta 3"/>
          <p:cNvSpPr txBox="1">
            <a:spLocks noChangeArrowheads="1"/>
          </p:cNvSpPr>
          <p:nvPr/>
        </p:nvSpPr>
        <p:spPr bwMode="auto">
          <a:xfrm>
            <a:off x="5057775" y="4400550"/>
            <a:ext cx="2458641" cy="761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2" tIns="34286" rIns="68572" bIns="34286">
            <a:spAutoFit/>
          </a:bodyPr>
          <a:lstStyle>
            <a:lvl1pPr eaLnBrk="0" hangingPunct="0">
              <a:lnSpc>
                <a:spcPts val="2900"/>
              </a:lnSpc>
              <a:spcBef>
                <a:spcPct val="20000"/>
              </a:spcBef>
              <a:buFont typeface="Arial" charset="0"/>
              <a:buChar char="•"/>
              <a:defRPr sz="2000">
                <a:solidFill>
                  <a:srgbClr val="002F5F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2F5F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rgbClr val="002F5F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2F5F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v-SE" altLang="en-US" sz="1500" dirty="0" smtClean="0">
                <a:solidFill>
                  <a:srgbClr val="336699"/>
                </a:solidFill>
                <a:latin typeface="Antique Olive" pitchFamily="34" charset="0"/>
                <a:ea typeface="Avignon" pitchFamily="2" charset="0"/>
                <a:cs typeface="Avignon" pitchFamily="2" charset="0"/>
              </a:rPr>
              <a:t>Mikko Roos</a:t>
            </a:r>
            <a:endParaRPr lang="en-US" altLang="en-US" sz="1500" dirty="0">
              <a:solidFill>
                <a:srgbClr val="336699"/>
              </a:solidFill>
              <a:latin typeface="Antique Olive" pitchFamily="34" charset="0"/>
              <a:ea typeface="Avignon" pitchFamily="2" charset="0"/>
              <a:cs typeface="Avignon" pitchFamily="2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v-SE" altLang="en-US" sz="1500" dirty="0" smtClean="0">
                <a:solidFill>
                  <a:srgbClr val="336699"/>
                </a:solidFill>
                <a:latin typeface="Antique Olive" pitchFamily="34" charset="0"/>
                <a:ea typeface="Avignon" pitchFamily="2" charset="0"/>
                <a:cs typeface="Avignon" pitchFamily="2" charset="0"/>
                <a:hlinkClick r:id="rId3"/>
              </a:rPr>
              <a:t>mikko.roos@su.se</a:t>
            </a:r>
            <a:endParaRPr lang="sv-SE" altLang="en-US" sz="1500" dirty="0" smtClean="0">
              <a:solidFill>
                <a:srgbClr val="336699"/>
              </a:solidFill>
              <a:latin typeface="Antique Olive" pitchFamily="34" charset="0"/>
              <a:ea typeface="Avignon" pitchFamily="2" charset="0"/>
              <a:cs typeface="Avignon" pitchFamily="2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500" dirty="0" smtClean="0">
                <a:solidFill>
                  <a:srgbClr val="336699"/>
                </a:solidFill>
                <a:latin typeface="Antique Olive" pitchFamily="34" charset="0"/>
                <a:ea typeface="Avignon" pitchFamily="2" charset="0"/>
                <a:cs typeface="Avignon" pitchFamily="2" charset="0"/>
              </a:rPr>
              <a:t>March 10, 2020</a:t>
            </a:r>
            <a:endParaRPr lang="en-US" altLang="en-US" sz="1500" dirty="0">
              <a:solidFill>
                <a:srgbClr val="336699"/>
              </a:solidFill>
              <a:latin typeface="Antique Olive" pitchFamily="34" charset="0"/>
              <a:ea typeface="Avignon" pitchFamily="2" charset="0"/>
              <a:cs typeface="Avignon" pitchFamily="2" charset="0"/>
            </a:endParaRPr>
          </a:p>
        </p:txBody>
      </p:sp>
      <p:sp>
        <p:nvSpPr>
          <p:cNvPr id="30723" name="Rubrik 1"/>
          <p:cNvSpPr txBox="1">
            <a:spLocks/>
          </p:cNvSpPr>
          <p:nvPr/>
        </p:nvSpPr>
        <p:spPr bwMode="auto">
          <a:xfrm>
            <a:off x="2087725" y="2392680"/>
            <a:ext cx="5525132" cy="1934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3993" tIns="26997" rIns="53993" bIns="26997"/>
          <a:lstStyle>
            <a:lvl1pPr eaLnBrk="0" hangingPunct="0">
              <a:lnSpc>
                <a:spcPts val="2900"/>
              </a:lnSpc>
              <a:spcBef>
                <a:spcPct val="20000"/>
              </a:spcBef>
              <a:buFont typeface="Arial" charset="0"/>
              <a:buChar char="•"/>
              <a:defRPr sz="2000">
                <a:solidFill>
                  <a:srgbClr val="002F5F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2F5F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rgbClr val="002F5F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rgbClr val="002F5F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rgbClr val="002F5F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sv-SE" altLang="en-US" sz="2800" b="1" dirty="0" smtClean="0">
                <a:solidFill>
                  <a:srgbClr val="336699"/>
                </a:solidFill>
                <a:latin typeface="Antique Olive" pitchFamily="34" charset="0"/>
              </a:rPr>
              <a:t>Research Support Office</a:t>
            </a:r>
            <a:endParaRPr lang="sv-SE" altLang="en-US" sz="2800" b="1" dirty="0">
              <a:solidFill>
                <a:srgbClr val="336699"/>
              </a:solidFill>
              <a:latin typeface="Antique Olive" pitchFamily="34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 err="1" smtClean="0">
                <a:solidFill>
                  <a:srgbClr val="336699"/>
                </a:solidFill>
                <a:latin typeface="Antique Olive" pitchFamily="34" charset="0"/>
              </a:rPr>
              <a:t>Avdelningen</a:t>
            </a:r>
            <a:r>
              <a:rPr lang="en-US" altLang="en-US" sz="2800" dirty="0" smtClean="0">
                <a:solidFill>
                  <a:srgbClr val="336699"/>
                </a:solidFill>
                <a:latin typeface="Antique Olive" pitchFamily="34" charset="0"/>
              </a:rPr>
              <a:t> </a:t>
            </a:r>
            <a:r>
              <a:rPr lang="en-US" altLang="en-US" sz="2800" dirty="0" err="1" smtClean="0">
                <a:solidFill>
                  <a:srgbClr val="336699"/>
                </a:solidFill>
                <a:latin typeface="Antique Olive" pitchFamily="34" charset="0"/>
              </a:rPr>
              <a:t>för</a:t>
            </a:r>
            <a:r>
              <a:rPr lang="en-US" altLang="en-US" sz="2800" dirty="0" smtClean="0">
                <a:solidFill>
                  <a:srgbClr val="336699"/>
                </a:solidFill>
                <a:latin typeface="Antique Olive" pitchFamily="34" charset="0"/>
              </a:rPr>
              <a:t> </a:t>
            </a:r>
            <a:r>
              <a:rPr lang="en-US" altLang="en-US" sz="2800" dirty="0" err="1" smtClean="0">
                <a:solidFill>
                  <a:srgbClr val="336699"/>
                </a:solidFill>
                <a:latin typeface="Antique Olive" pitchFamily="34" charset="0"/>
              </a:rPr>
              <a:t>forskningsstöd</a:t>
            </a:r>
            <a:endParaRPr lang="en-US" altLang="en-US" sz="2800" dirty="0" smtClean="0">
              <a:solidFill>
                <a:srgbClr val="336699"/>
              </a:solidFill>
              <a:latin typeface="Antique Olive" pitchFamily="34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solidFill>
                  <a:srgbClr val="336699"/>
                </a:solidFill>
                <a:latin typeface="Antique Olive" pitchFamily="34" charset="0"/>
              </a:rPr>
              <a:t/>
            </a:r>
            <a:br>
              <a:rPr lang="en-US" altLang="en-US" sz="2400" dirty="0">
                <a:solidFill>
                  <a:srgbClr val="336699"/>
                </a:solidFill>
                <a:latin typeface="Antique Olive" pitchFamily="34" charset="0"/>
              </a:rPr>
            </a:br>
            <a:r>
              <a:rPr lang="en-US" altLang="en-US" sz="2400" dirty="0" smtClean="0">
                <a:solidFill>
                  <a:srgbClr val="336699"/>
                </a:solidFill>
                <a:latin typeface="Antique Olive" pitchFamily="34" charset="0"/>
              </a:rPr>
              <a:t>Stockholm Resilience Centre 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sv-SE" altLang="en-US" sz="2400" dirty="0">
              <a:solidFill>
                <a:srgbClr val="336699"/>
              </a:solidFill>
              <a:latin typeface="Antique Oliv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96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ubrik 1"/>
          <p:cNvSpPr>
            <a:spLocks noGrp="1"/>
          </p:cNvSpPr>
          <p:nvPr>
            <p:ph type="title"/>
          </p:nvPr>
        </p:nvSpPr>
        <p:spPr>
          <a:xfrm>
            <a:off x="1735933" y="1274400"/>
            <a:ext cx="5136356" cy="1057320"/>
          </a:xfrm>
        </p:spPr>
        <p:txBody>
          <a:bodyPr/>
          <a:lstStyle/>
          <a:p>
            <a:pPr eaLnBrk="1" hangingPunct="1"/>
            <a:r>
              <a:rPr lang="sv-SE" altLang="en-US" sz="2800" dirty="0"/>
              <a:t>Research Support Office – </a:t>
            </a:r>
            <a:r>
              <a:rPr lang="sv-SE" altLang="en-US" sz="2800" dirty="0" err="1"/>
              <a:t>o</a:t>
            </a:r>
            <a:r>
              <a:rPr lang="sv-SE" altLang="en-US" sz="2800" dirty="0" err="1" smtClean="0"/>
              <a:t>ur</a:t>
            </a:r>
            <a:r>
              <a:rPr lang="sv-SE" altLang="en-US" sz="2800" dirty="0" smtClean="0"/>
              <a:t> </a:t>
            </a:r>
            <a:r>
              <a:rPr lang="sv-SE" altLang="en-US" sz="2800" dirty="0"/>
              <a:t>mission</a:t>
            </a:r>
            <a:br>
              <a:rPr lang="sv-SE" altLang="en-US" sz="2800" dirty="0"/>
            </a:br>
            <a:endParaRPr lang="sv-SE" altLang="en-US" sz="2800" dirty="0"/>
          </a:p>
        </p:txBody>
      </p:sp>
      <p:sp>
        <p:nvSpPr>
          <p:cNvPr id="52226" name="Platshållare för innehåll 2"/>
          <p:cNvSpPr>
            <a:spLocks noGrp="1"/>
          </p:cNvSpPr>
          <p:nvPr>
            <p:ph idx="1"/>
          </p:nvPr>
        </p:nvSpPr>
        <p:spPr>
          <a:xfrm>
            <a:off x="1735933" y="2632560"/>
            <a:ext cx="5136356" cy="2954091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Contribute to increased </a:t>
            </a:r>
            <a:r>
              <a:rPr lang="en-US" altLang="en-US" sz="2400" b="1" dirty="0"/>
              <a:t>external research funding</a:t>
            </a:r>
          </a:p>
          <a:p>
            <a:pPr eaLnBrk="1" hangingPunct="1"/>
            <a:r>
              <a:rPr lang="en-US" altLang="en-US" sz="2400" dirty="0"/>
              <a:t>Coordinate support to </a:t>
            </a:r>
            <a:r>
              <a:rPr lang="en-US" altLang="en-US" sz="2400" b="1" dirty="0"/>
              <a:t>internationalization </a:t>
            </a:r>
          </a:p>
          <a:p>
            <a:pPr eaLnBrk="1" hangingPunct="1"/>
            <a:r>
              <a:rPr lang="en-US" altLang="en-US" sz="2400" dirty="0"/>
              <a:t>Give support on matters concerning </a:t>
            </a:r>
            <a:r>
              <a:rPr lang="en-US" altLang="en-US" sz="2400" b="1" dirty="0"/>
              <a:t>research </a:t>
            </a:r>
            <a:r>
              <a:rPr lang="en-US" altLang="en-US" sz="2400" b="1" dirty="0" smtClean="0"/>
              <a:t>ethics</a:t>
            </a:r>
          </a:p>
          <a:p>
            <a:pPr eaLnBrk="1" hangingPunct="1"/>
            <a:r>
              <a:rPr lang="sv-SE" altLang="en-US" sz="2400" dirty="0" err="1" smtClean="0"/>
              <a:t>More</a:t>
            </a:r>
            <a:r>
              <a:rPr lang="sv-SE" altLang="en-US" sz="2400" dirty="0" smtClean="0"/>
              <a:t> </a:t>
            </a:r>
            <a:r>
              <a:rPr lang="sv-SE" altLang="en-US" sz="2400" dirty="0" err="1" smtClean="0"/>
              <a:t>about</a:t>
            </a:r>
            <a:r>
              <a:rPr lang="sv-SE" altLang="en-US" sz="2400" dirty="0" smtClean="0"/>
              <a:t> </a:t>
            </a:r>
            <a:r>
              <a:rPr lang="sv-SE" altLang="en-US" sz="2400" dirty="0" err="1" smtClean="0"/>
              <a:t>us</a:t>
            </a:r>
            <a:r>
              <a:rPr lang="sv-SE" altLang="en-US" sz="2400" dirty="0" smtClean="0"/>
              <a:t>: www.su.se/forskningsstod</a:t>
            </a:r>
            <a:endParaRPr lang="en-US" altLang="en-US" sz="2400" dirty="0"/>
          </a:p>
          <a:p>
            <a:pPr eaLnBrk="1" hangingPunct="1"/>
            <a:endParaRPr lang="sv-SE" altLang="en-US" dirty="0"/>
          </a:p>
        </p:txBody>
      </p:sp>
    </p:spTree>
    <p:extLst>
      <p:ext uri="{BB962C8B-B14F-4D97-AF65-F5344CB8AC3E}">
        <p14:creationId xmlns:p14="http://schemas.microsoft.com/office/powerpoint/2010/main" val="166431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12F4-98AA-4C1D-966D-9DD0F2B9B0F1}" type="datetime1">
              <a:rPr lang="en-GB" altLang="en-US" smtClean="0"/>
              <a:pPr/>
              <a:t>08/03/2020</a:t>
            </a:fld>
            <a:endParaRPr lang="sv-SE" altLang="en-US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/Name Name, Institution or similar</a:t>
            </a:r>
            <a:endParaRPr lang="sv-SE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259079"/>
            <a:ext cx="8656320" cy="641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31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2000" y="591450"/>
            <a:ext cx="6850800" cy="795600"/>
          </a:xfrm>
        </p:spPr>
        <p:txBody>
          <a:bodyPr/>
          <a:lstStyle/>
          <a:p>
            <a:r>
              <a:rPr lang="sv-SE" sz="2400" dirty="0" smtClean="0"/>
              <a:t>The Research Support Office and VR</a:t>
            </a:r>
            <a:endParaRPr lang="en-US" sz="2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92000" y="1387050"/>
            <a:ext cx="6850800" cy="5150910"/>
          </a:xfrm>
        </p:spPr>
        <p:txBody>
          <a:bodyPr/>
          <a:lstStyle/>
          <a:p>
            <a:r>
              <a:rPr lang="sv-SE" sz="2800" dirty="0" err="1" smtClean="0"/>
              <a:t>Individual</a:t>
            </a:r>
            <a:r>
              <a:rPr lang="sv-SE" sz="2800" dirty="0" smtClean="0"/>
              <a:t> grants vs ”</a:t>
            </a:r>
            <a:r>
              <a:rPr lang="sv-SE" sz="2800" dirty="0" err="1" smtClean="0"/>
              <a:t>organization</a:t>
            </a:r>
            <a:r>
              <a:rPr lang="sv-SE" sz="2800" dirty="0" smtClean="0"/>
              <a:t> grants”</a:t>
            </a:r>
            <a:endParaRPr lang="sv-SE" sz="2800" dirty="0" smtClean="0"/>
          </a:p>
          <a:p>
            <a:r>
              <a:rPr lang="sv-SE" sz="2800" dirty="0" err="1" smtClean="0"/>
              <a:t>Organization</a:t>
            </a:r>
            <a:r>
              <a:rPr lang="sv-SE" sz="2800" dirty="0" smtClean="0"/>
              <a:t> grants:</a:t>
            </a:r>
            <a:r>
              <a:rPr lang="sv-SE" sz="2800" dirty="0" smtClean="0"/>
              <a:t> </a:t>
            </a:r>
            <a:r>
              <a:rPr lang="sv-SE" sz="2800" dirty="0" err="1" smtClean="0"/>
              <a:t>visiting</a:t>
            </a:r>
            <a:r>
              <a:rPr lang="sv-SE" sz="2800" dirty="0" smtClean="0"/>
              <a:t> professorships, </a:t>
            </a:r>
            <a:r>
              <a:rPr lang="sv-SE" sz="2800" dirty="0" err="1" smtClean="0"/>
              <a:t>scientific</a:t>
            </a:r>
            <a:r>
              <a:rPr lang="sv-SE" sz="2800" dirty="0" smtClean="0"/>
              <a:t> journal </a:t>
            </a:r>
            <a:r>
              <a:rPr lang="sv-SE" sz="2800" dirty="0" smtClean="0"/>
              <a:t>grants, </a:t>
            </a:r>
            <a:r>
              <a:rPr lang="sv-SE" sz="2800" dirty="0" err="1" smtClean="0"/>
              <a:t>infrastructure</a:t>
            </a:r>
            <a:r>
              <a:rPr lang="sv-SE" sz="2800" dirty="0" smtClean="0"/>
              <a:t> </a:t>
            </a:r>
            <a:r>
              <a:rPr lang="sv-SE" sz="2800" dirty="0" err="1" smtClean="0"/>
              <a:t>of</a:t>
            </a:r>
            <a:r>
              <a:rPr lang="sv-SE" sz="2800" dirty="0" smtClean="0"/>
              <a:t> national </a:t>
            </a:r>
            <a:r>
              <a:rPr lang="sv-SE" sz="2800" dirty="0" err="1" smtClean="0"/>
              <a:t>importance</a:t>
            </a:r>
            <a:r>
              <a:rPr lang="sv-SE" sz="2800" dirty="0"/>
              <a:t>,</a:t>
            </a:r>
            <a:r>
              <a:rPr lang="sv-SE" sz="2800" dirty="0" smtClean="0"/>
              <a:t> </a:t>
            </a:r>
            <a:r>
              <a:rPr lang="sv-SE" sz="2800" dirty="0" err="1" smtClean="0"/>
              <a:t>doctoral</a:t>
            </a:r>
            <a:r>
              <a:rPr lang="sv-SE" sz="2800" dirty="0" smtClean="0"/>
              <a:t> programs (forskarskolor) </a:t>
            </a:r>
          </a:p>
          <a:p>
            <a:r>
              <a:rPr lang="sv-SE" sz="2800" dirty="0" smtClean="0"/>
              <a:t>Support for </a:t>
            </a:r>
            <a:r>
              <a:rPr lang="sv-SE" sz="2800" dirty="0" err="1" smtClean="0"/>
              <a:t>individual</a:t>
            </a:r>
            <a:r>
              <a:rPr lang="sv-SE" sz="2800" dirty="0" smtClean="0"/>
              <a:t> researchers: Prisma support, </a:t>
            </a:r>
            <a:r>
              <a:rPr lang="sv-SE" sz="2800" dirty="0" err="1" smtClean="0"/>
              <a:t>successful</a:t>
            </a:r>
            <a:r>
              <a:rPr lang="sv-SE" sz="2800" dirty="0" smtClean="0"/>
              <a:t> </a:t>
            </a:r>
            <a:r>
              <a:rPr lang="sv-SE" sz="2800" dirty="0" err="1" smtClean="0"/>
              <a:t>applications</a:t>
            </a:r>
            <a:r>
              <a:rPr lang="sv-SE" sz="2800" dirty="0" smtClean="0"/>
              <a:t> on </a:t>
            </a:r>
            <a:r>
              <a:rPr lang="sv-SE" sz="2800" dirty="0" err="1" smtClean="0"/>
              <a:t>demand</a:t>
            </a:r>
            <a:r>
              <a:rPr lang="sv-SE" sz="2800" dirty="0" smtClean="0"/>
              <a:t>, </a:t>
            </a:r>
            <a:r>
              <a:rPr lang="sv-SE" sz="2800" dirty="0" smtClean="0"/>
              <a:t>budget support (</a:t>
            </a:r>
            <a:r>
              <a:rPr lang="sv-SE" sz="2800" dirty="0" err="1" smtClean="0"/>
              <a:t>limited</a:t>
            </a:r>
            <a:r>
              <a:rPr lang="sv-SE" sz="2800" dirty="0" smtClean="0"/>
              <a:t>!)</a:t>
            </a:r>
            <a:endParaRPr lang="sv-SE" sz="2800" dirty="0" smtClean="0"/>
          </a:p>
          <a:p>
            <a:r>
              <a:rPr lang="sv-SE" sz="2800" dirty="0" smtClean="0"/>
              <a:t>VR: n</a:t>
            </a:r>
            <a:r>
              <a:rPr lang="sv-SE" sz="2800" dirty="0" smtClean="0"/>
              <a:t>ational </a:t>
            </a:r>
            <a:r>
              <a:rPr lang="sv-SE" sz="2800" dirty="0" err="1" smtClean="0"/>
              <a:t>coordination</a:t>
            </a:r>
            <a:r>
              <a:rPr lang="sv-SE" sz="2800" dirty="0" smtClean="0"/>
              <a:t> </a:t>
            </a:r>
            <a:r>
              <a:rPr lang="sv-SE" sz="2800" dirty="0" err="1" smtClean="0"/>
              <a:t>of</a:t>
            </a:r>
            <a:r>
              <a:rPr lang="sv-SE" sz="2800" dirty="0" smtClean="0"/>
              <a:t> </a:t>
            </a:r>
            <a:r>
              <a:rPr lang="sv-SE" sz="2800" dirty="0" err="1" smtClean="0"/>
              <a:t>Open</a:t>
            </a:r>
            <a:r>
              <a:rPr lang="sv-SE" sz="2800" dirty="0" smtClean="0"/>
              <a:t> Research Data and ”NCP” for ERC </a:t>
            </a:r>
          </a:p>
          <a:p>
            <a:r>
              <a:rPr lang="sv-SE" sz="2800" dirty="0" smtClean="0"/>
              <a:t>Contact person: Mikko Roos (</a:t>
            </a:r>
            <a:r>
              <a:rPr lang="sv-SE" sz="2800" dirty="0" err="1" smtClean="0"/>
              <a:t>also</a:t>
            </a:r>
            <a:r>
              <a:rPr lang="sv-SE" sz="2800" dirty="0" smtClean="0"/>
              <a:t> for </a:t>
            </a:r>
            <a:r>
              <a:rPr lang="sv-SE" sz="2800" dirty="0" err="1" smtClean="0"/>
              <a:t>Open</a:t>
            </a:r>
            <a:r>
              <a:rPr lang="sv-SE" sz="2800" dirty="0" smtClean="0"/>
              <a:t> Data and ERC </a:t>
            </a:r>
            <a:r>
              <a:rPr lang="sv-SE" sz="2800" dirty="0" err="1" smtClean="0"/>
              <a:t>StG</a:t>
            </a:r>
            <a:r>
              <a:rPr lang="sv-SE" sz="2800" dirty="0" smtClean="0"/>
              <a:t> &amp; </a:t>
            </a:r>
            <a:r>
              <a:rPr lang="sv-SE" sz="2800" dirty="0" err="1" smtClean="0"/>
              <a:t>SyG</a:t>
            </a:r>
            <a:r>
              <a:rPr lang="sv-SE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368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1050" y="783675"/>
            <a:ext cx="6850800" cy="795600"/>
          </a:xfrm>
        </p:spPr>
        <p:txBody>
          <a:bodyPr/>
          <a:lstStyle/>
          <a:p>
            <a:r>
              <a:rPr lang="sv-SE" dirty="0" smtClean="0"/>
              <a:t>VR </a:t>
            </a:r>
            <a:r>
              <a:rPr lang="sv-SE" dirty="0" err="1" smtClean="0"/>
              <a:t>project</a:t>
            </a:r>
            <a:r>
              <a:rPr lang="sv-SE" dirty="0" smtClean="0"/>
              <a:t> grants – general </a:t>
            </a:r>
            <a:r>
              <a:rPr lang="sv-SE" dirty="0" err="1" smtClean="0"/>
              <a:t>remarks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663" y="1326776"/>
            <a:ext cx="6850800" cy="5119744"/>
          </a:xfrm>
        </p:spPr>
        <p:txBody>
          <a:bodyPr/>
          <a:lstStyle/>
          <a:p>
            <a:r>
              <a:rPr lang="sv-SE" sz="1800" dirty="0" err="1" smtClean="0"/>
              <a:t>b</a:t>
            </a:r>
            <a:r>
              <a:rPr lang="sv-SE" sz="1800" dirty="0" err="1" smtClean="0"/>
              <a:t>asic</a:t>
            </a:r>
            <a:r>
              <a:rPr lang="sv-SE" sz="1800" dirty="0" smtClean="0"/>
              <a:t> research</a:t>
            </a:r>
          </a:p>
          <a:p>
            <a:r>
              <a:rPr lang="sv-SE" sz="1800" dirty="0"/>
              <a:t>m</a:t>
            </a:r>
            <a:r>
              <a:rPr lang="sv-SE" sz="1800" dirty="0" smtClean="0"/>
              <a:t>ax. 4 </a:t>
            </a:r>
            <a:r>
              <a:rPr lang="sv-SE" sz="1800" dirty="0" err="1" smtClean="0"/>
              <a:t>years</a:t>
            </a:r>
            <a:r>
              <a:rPr lang="sv-SE" sz="1800" dirty="0" smtClean="0"/>
              <a:t>, max. 1 500 000 SEK/</a:t>
            </a:r>
            <a:r>
              <a:rPr lang="sv-SE" sz="1800" dirty="0" err="1" smtClean="0"/>
              <a:t>year</a:t>
            </a:r>
            <a:r>
              <a:rPr lang="sv-SE" sz="1800" dirty="0" smtClean="0"/>
              <a:t> </a:t>
            </a:r>
            <a:endParaRPr lang="sv-SE" sz="1800" dirty="0" smtClean="0"/>
          </a:p>
          <a:p>
            <a:r>
              <a:rPr lang="sv-SE" sz="1800" dirty="0" smtClean="0"/>
              <a:t>”</a:t>
            </a:r>
            <a:r>
              <a:rPr lang="sv-SE" sz="1800" dirty="0" err="1" smtClean="0"/>
              <a:t>safe</a:t>
            </a:r>
            <a:r>
              <a:rPr lang="sv-SE" sz="1800" dirty="0" smtClean="0"/>
              <a:t>”, </a:t>
            </a:r>
            <a:r>
              <a:rPr lang="sv-SE" sz="1800" dirty="0" err="1" smtClean="0"/>
              <a:t>incremental</a:t>
            </a:r>
            <a:r>
              <a:rPr lang="sv-SE" sz="1800" dirty="0" smtClean="0"/>
              <a:t> research OK, (cf. ”</a:t>
            </a:r>
            <a:r>
              <a:rPr lang="sv-SE" sz="1800" dirty="0" err="1" smtClean="0"/>
              <a:t>high</a:t>
            </a:r>
            <a:r>
              <a:rPr lang="sv-SE" sz="1800" dirty="0" smtClean="0"/>
              <a:t> </a:t>
            </a:r>
            <a:r>
              <a:rPr lang="sv-SE" sz="1800" dirty="0" smtClean="0"/>
              <a:t>risk, </a:t>
            </a:r>
            <a:r>
              <a:rPr lang="sv-SE" sz="1800" dirty="0" err="1" smtClean="0"/>
              <a:t>high</a:t>
            </a:r>
            <a:r>
              <a:rPr lang="sv-SE" sz="1800" dirty="0" smtClean="0"/>
              <a:t> </a:t>
            </a:r>
            <a:r>
              <a:rPr lang="sv-SE" sz="1800" dirty="0" err="1" smtClean="0"/>
              <a:t>gain</a:t>
            </a:r>
            <a:r>
              <a:rPr lang="sv-SE" sz="1800" dirty="0" smtClean="0"/>
              <a:t>” in ERC)</a:t>
            </a:r>
          </a:p>
          <a:p>
            <a:r>
              <a:rPr lang="sv-SE" sz="1800" dirty="0" err="1" smtClean="0"/>
              <a:t>Officially</a:t>
            </a:r>
            <a:r>
              <a:rPr lang="sv-SE" sz="1800" dirty="0" smtClean="0"/>
              <a:t> a positive </a:t>
            </a:r>
            <a:r>
              <a:rPr lang="sv-SE" sz="1800" dirty="0" err="1" smtClean="0"/>
              <a:t>attitude</a:t>
            </a:r>
            <a:r>
              <a:rPr lang="sv-SE" sz="1800" dirty="0" smtClean="0"/>
              <a:t> </a:t>
            </a:r>
            <a:r>
              <a:rPr lang="sv-SE" sz="1800" dirty="0" err="1" smtClean="0"/>
              <a:t>toward</a:t>
            </a:r>
            <a:r>
              <a:rPr lang="sv-SE" sz="1800" dirty="0" smtClean="0"/>
              <a:t> </a:t>
            </a:r>
            <a:r>
              <a:rPr lang="sv-SE" sz="1800" dirty="0" err="1" smtClean="0"/>
              <a:t>interdisciplinary</a:t>
            </a:r>
            <a:r>
              <a:rPr lang="sv-SE" sz="1800" dirty="0" smtClean="0"/>
              <a:t> research – </a:t>
            </a:r>
            <a:r>
              <a:rPr lang="sv-SE" sz="1800" dirty="0" err="1" smtClean="0"/>
              <a:t>but</a:t>
            </a:r>
            <a:r>
              <a:rPr lang="sv-SE" sz="1800" dirty="0" smtClean="0"/>
              <a:t> no </a:t>
            </a:r>
            <a:r>
              <a:rPr lang="sv-SE" sz="1800" dirty="0" err="1" smtClean="0"/>
              <a:t>interdisciplinary</a:t>
            </a:r>
            <a:r>
              <a:rPr lang="sv-SE" sz="1800" dirty="0" smtClean="0"/>
              <a:t> </a:t>
            </a:r>
            <a:r>
              <a:rPr lang="sv-SE" sz="1800" dirty="0" smtClean="0"/>
              <a:t>panels </a:t>
            </a:r>
          </a:p>
          <a:p>
            <a:r>
              <a:rPr lang="sv-SE" sz="1800" dirty="0" smtClean="0"/>
              <a:t>Grant </a:t>
            </a:r>
            <a:r>
              <a:rPr lang="sv-SE" sz="1800" dirty="0" err="1" smtClean="0"/>
              <a:t>approved</a:t>
            </a:r>
            <a:r>
              <a:rPr lang="sv-SE" sz="1800" dirty="0" smtClean="0"/>
              <a:t>? </a:t>
            </a:r>
            <a:r>
              <a:rPr lang="sv-SE" sz="1800" dirty="0" err="1" smtClean="0"/>
              <a:t>Time</a:t>
            </a:r>
            <a:r>
              <a:rPr lang="sv-SE" sz="1800" dirty="0" smtClean="0"/>
              <a:t> to </a:t>
            </a:r>
            <a:r>
              <a:rPr lang="sv-SE" sz="1800" dirty="0" err="1" smtClean="0"/>
              <a:t>write</a:t>
            </a:r>
            <a:r>
              <a:rPr lang="sv-SE" sz="1800" dirty="0" smtClean="0"/>
              <a:t> a DMP!</a:t>
            </a:r>
            <a:endParaRPr lang="sv-SE" sz="1800" dirty="0" smtClean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 smtClean="0"/>
              <a:t>Review </a:t>
            </a:r>
            <a:r>
              <a:rPr lang="sv-SE" sz="1800" dirty="0" err="1" smtClean="0"/>
              <a:t>of</a:t>
            </a:r>
            <a:r>
              <a:rPr lang="sv-SE" sz="1800" dirty="0" smtClean="0"/>
              <a:t> </a:t>
            </a:r>
            <a:r>
              <a:rPr lang="sv-SE" sz="1800" dirty="0" err="1" smtClean="0"/>
              <a:t>applications</a:t>
            </a:r>
            <a:endParaRPr lang="sv-SE" sz="1800" dirty="0" smtClean="0"/>
          </a:p>
          <a:p>
            <a:r>
              <a:rPr lang="sv-SE" sz="1800" dirty="0" smtClean="0"/>
              <a:t>International panels, </a:t>
            </a:r>
            <a:r>
              <a:rPr lang="sv-SE" sz="1800" dirty="0" err="1" smtClean="0"/>
              <a:t>sometimes</a:t>
            </a:r>
            <a:r>
              <a:rPr lang="sv-SE" sz="1800" dirty="0" smtClean="0"/>
              <a:t> </a:t>
            </a:r>
            <a:r>
              <a:rPr lang="sv-SE" sz="1800" dirty="0" err="1" smtClean="0"/>
              <a:t>also</a:t>
            </a:r>
            <a:r>
              <a:rPr lang="sv-SE" sz="1800" dirty="0" smtClean="0"/>
              <a:t> </a:t>
            </a:r>
            <a:r>
              <a:rPr lang="sv-SE" sz="1800" dirty="0" err="1" smtClean="0"/>
              <a:t>remote</a:t>
            </a:r>
            <a:r>
              <a:rPr lang="sv-SE" sz="1800" dirty="0" smtClean="0"/>
              <a:t> referees, </a:t>
            </a:r>
            <a:r>
              <a:rPr lang="sv-SE" sz="1800" dirty="0" err="1" smtClean="0"/>
              <a:t>names</a:t>
            </a:r>
            <a:r>
              <a:rPr lang="sv-SE" sz="1800" dirty="0" smtClean="0"/>
              <a:t> </a:t>
            </a:r>
            <a:r>
              <a:rPr lang="sv-SE" sz="1800" dirty="0" err="1" smtClean="0"/>
              <a:t>of</a:t>
            </a:r>
            <a:r>
              <a:rPr lang="sv-SE" sz="1800" dirty="0" smtClean="0"/>
              <a:t> panel </a:t>
            </a:r>
            <a:r>
              <a:rPr lang="sv-SE" sz="1800" dirty="0" err="1" smtClean="0"/>
              <a:t>members</a:t>
            </a:r>
            <a:r>
              <a:rPr lang="sv-SE" sz="1800" dirty="0" smtClean="0"/>
              <a:t> </a:t>
            </a:r>
            <a:r>
              <a:rPr lang="sv-SE" sz="1800" dirty="0" err="1" smtClean="0"/>
              <a:t>available</a:t>
            </a:r>
            <a:r>
              <a:rPr lang="sv-SE" sz="1800" dirty="0" smtClean="0"/>
              <a:t> </a:t>
            </a:r>
            <a:r>
              <a:rPr lang="sv-SE" sz="1800" dirty="0" smtClean="0"/>
              <a:t>at www.vr.se</a:t>
            </a:r>
            <a:endParaRPr lang="sv-SE" sz="1800" dirty="0" smtClean="0"/>
          </a:p>
          <a:p>
            <a:r>
              <a:rPr lang="sv-SE" sz="1800" dirty="0" err="1" smtClean="0"/>
              <a:t>Assessment</a:t>
            </a:r>
            <a:r>
              <a:rPr lang="sv-SE" sz="1800" dirty="0" smtClean="0"/>
              <a:t> </a:t>
            </a:r>
            <a:r>
              <a:rPr lang="sv-SE" sz="1800" dirty="0" err="1" smtClean="0"/>
              <a:t>criteria</a:t>
            </a:r>
            <a:r>
              <a:rPr lang="sv-SE" sz="1800" dirty="0" smtClean="0"/>
              <a:t>: </a:t>
            </a:r>
            <a:r>
              <a:rPr lang="sv-SE" sz="1800" dirty="0" err="1"/>
              <a:t>s</a:t>
            </a:r>
            <a:r>
              <a:rPr lang="sv-SE" sz="1800" dirty="0" err="1" smtClean="0"/>
              <a:t>cientific</a:t>
            </a:r>
            <a:r>
              <a:rPr lang="sv-SE" sz="1800" dirty="0" smtClean="0"/>
              <a:t> </a:t>
            </a:r>
            <a:r>
              <a:rPr lang="sv-SE" sz="1800" dirty="0" err="1" smtClean="0"/>
              <a:t>quality</a:t>
            </a:r>
            <a:r>
              <a:rPr lang="sv-SE" sz="1800" dirty="0" smtClean="0"/>
              <a:t>, </a:t>
            </a:r>
            <a:r>
              <a:rPr lang="sv-SE" sz="1800" dirty="0" err="1" smtClean="0"/>
              <a:t>novelty</a:t>
            </a:r>
            <a:r>
              <a:rPr lang="sv-SE" sz="1800" dirty="0"/>
              <a:t> </a:t>
            </a:r>
            <a:r>
              <a:rPr lang="sv-SE" sz="1800" dirty="0" smtClean="0"/>
              <a:t>&amp; </a:t>
            </a:r>
            <a:r>
              <a:rPr lang="sv-SE" sz="1800" dirty="0" err="1" smtClean="0"/>
              <a:t>originality</a:t>
            </a:r>
            <a:r>
              <a:rPr lang="sv-SE" sz="1800" dirty="0" smtClean="0"/>
              <a:t>, </a:t>
            </a:r>
            <a:r>
              <a:rPr lang="sv-SE" sz="1800" dirty="0" err="1" smtClean="0"/>
              <a:t>feasibility</a:t>
            </a:r>
            <a:r>
              <a:rPr lang="sv-SE" sz="1800" dirty="0" smtClean="0"/>
              <a:t>, merits </a:t>
            </a:r>
            <a:r>
              <a:rPr lang="sv-SE" sz="1800" dirty="0" err="1" smtClean="0"/>
              <a:t>of</a:t>
            </a:r>
            <a:r>
              <a:rPr lang="sv-SE" sz="1800" dirty="0" smtClean="0"/>
              <a:t> the </a:t>
            </a:r>
            <a:r>
              <a:rPr lang="sv-SE" sz="1800" dirty="0" err="1" smtClean="0"/>
              <a:t>applicant</a:t>
            </a:r>
            <a:endParaRPr lang="sv-SE" sz="1800" dirty="0"/>
          </a:p>
          <a:p>
            <a:r>
              <a:rPr lang="sv-SE" sz="1800" dirty="0" err="1"/>
              <a:t>P</a:t>
            </a:r>
            <a:r>
              <a:rPr lang="sv-SE" sz="1800" dirty="0" err="1" smtClean="0"/>
              <a:t>roportionate</a:t>
            </a:r>
            <a:r>
              <a:rPr lang="sv-SE" sz="1800" dirty="0" smtClean="0"/>
              <a:t> to </a:t>
            </a:r>
            <a:r>
              <a:rPr lang="sv-SE" sz="1800" dirty="0" err="1" smtClean="0"/>
              <a:t>applicants</a:t>
            </a:r>
            <a:r>
              <a:rPr lang="sv-SE" sz="1800" dirty="0" smtClean="0"/>
              <a:t>’ </a:t>
            </a:r>
            <a:r>
              <a:rPr lang="sv-SE" sz="1800" dirty="0" err="1" smtClean="0"/>
              <a:t>career</a:t>
            </a:r>
            <a:r>
              <a:rPr lang="sv-SE" sz="1800" dirty="0" smtClean="0"/>
              <a:t> </a:t>
            </a:r>
            <a:r>
              <a:rPr lang="sv-SE" sz="1800" dirty="0" err="1" smtClean="0"/>
              <a:t>stage</a:t>
            </a:r>
            <a:endParaRPr lang="sv-SE" sz="1800" dirty="0" smtClean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https://www.vr.se/english/applying-for-funding/how-applications-are-assessed/peer-review-handbooks.html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98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1614960" y="3132720"/>
            <a:ext cx="6850800" cy="4075200"/>
          </a:xfrm>
        </p:spPr>
        <p:txBody>
          <a:bodyPr/>
          <a:lstStyle/>
          <a:p>
            <a:pPr marL="0" indent="0">
              <a:buNone/>
            </a:pPr>
            <a:r>
              <a:rPr lang="sv-SE" sz="7200" dirty="0" err="1" smtClean="0"/>
              <a:t>Thank</a:t>
            </a:r>
            <a:r>
              <a:rPr lang="sv-SE" sz="7200" dirty="0" smtClean="0"/>
              <a:t> </a:t>
            </a:r>
            <a:r>
              <a:rPr lang="sv-SE" sz="7200" dirty="0" err="1" smtClean="0"/>
              <a:t>you</a:t>
            </a:r>
            <a:r>
              <a:rPr lang="sv-SE" sz="7200" dirty="0" smtClean="0"/>
              <a:t>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66884421"/>
      </p:ext>
    </p:extLst>
  </p:cSld>
  <p:clrMapOvr>
    <a:masterClrMapping/>
  </p:clrMapOvr>
</p:sld>
</file>

<file path=ppt/theme/theme1.xml><?xml version="1.0" encoding="utf-8"?>
<a:theme xmlns:a="http://schemas.openxmlformats.org/drawingml/2006/main" name="SU Olivkvi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U Olivkvi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SU Olive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SU Olive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SU Fire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SU Olivkvi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livkvist">
  <a:themeElements>
    <a:clrScheme name="Olivkvis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ivkvis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ivkvi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ivkvi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ivkvi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6192</TotalTime>
  <Words>242</Words>
  <Application>Microsoft Office PowerPoint</Application>
  <PresentationFormat>Bildspel på skärmen (4:3)</PresentationFormat>
  <Paragraphs>33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7</vt:i4>
      </vt:variant>
      <vt:variant>
        <vt:lpstr>Bildrubriker</vt:lpstr>
      </vt:variant>
      <vt:variant>
        <vt:i4>6</vt:i4>
      </vt:variant>
    </vt:vector>
  </HeadingPairs>
  <TitlesOfParts>
    <vt:vector size="20" baseType="lpstr">
      <vt:lpstr>ＭＳ Ｐゴシック</vt:lpstr>
      <vt:lpstr>ＭＳ Ｐゴシック</vt:lpstr>
      <vt:lpstr>Antique Olive</vt:lpstr>
      <vt:lpstr>Arial</vt:lpstr>
      <vt:lpstr>Avignon</vt:lpstr>
      <vt:lpstr>Calibri</vt:lpstr>
      <vt:lpstr>Verdana</vt:lpstr>
      <vt:lpstr>SU Olivkvist</vt:lpstr>
      <vt:lpstr>1_SU Olivkvist</vt:lpstr>
      <vt:lpstr>3_SU Olive</vt:lpstr>
      <vt:lpstr>4_SU Olive</vt:lpstr>
      <vt:lpstr>1_SU Fire</vt:lpstr>
      <vt:lpstr>2_SU Olivkvist</vt:lpstr>
      <vt:lpstr>Olivkvist</vt:lpstr>
      <vt:lpstr>PowerPoint-presentation</vt:lpstr>
      <vt:lpstr>Research Support Office – our mission </vt:lpstr>
      <vt:lpstr>PowerPoint-presentation</vt:lpstr>
      <vt:lpstr>The Research Support Office and VR</vt:lpstr>
      <vt:lpstr>VR project grants – general remarks</vt:lpstr>
      <vt:lpstr>PowerPoint-presentation</vt:lpstr>
    </vt:vector>
  </TitlesOfParts>
  <Company>Stockholms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Thaïs Machado Borges</dc:creator>
  <cp:lastModifiedBy>Mikko Roos</cp:lastModifiedBy>
  <cp:revision>183</cp:revision>
  <cp:lastPrinted>2018-11-23T13:52:12Z</cp:lastPrinted>
  <dcterms:created xsi:type="dcterms:W3CDTF">2016-10-31T15:24:11Z</dcterms:created>
  <dcterms:modified xsi:type="dcterms:W3CDTF">2020-03-09T16:07:25Z</dcterms:modified>
</cp:coreProperties>
</file>