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handoutMasterIdLst>
    <p:handoutMasterId r:id="rId15"/>
  </p:handoutMasterIdLst>
  <p:sldIdLst>
    <p:sldId id="256" r:id="rId2"/>
    <p:sldId id="280" r:id="rId3"/>
    <p:sldId id="269" r:id="rId4"/>
    <p:sldId id="279" r:id="rId5"/>
    <p:sldId id="271" r:id="rId6"/>
    <p:sldId id="276" r:id="rId7"/>
    <p:sldId id="273" r:id="rId8"/>
    <p:sldId id="274" r:id="rId9"/>
    <p:sldId id="275" r:id="rId10"/>
    <p:sldId id="266" r:id="rId11"/>
    <p:sldId id="277" r:id="rId12"/>
    <p:sldId id="278" r:id="rId13"/>
    <p:sldId id="272" r:id="rId14"/>
  </p:sldIdLst>
  <p:sldSz cx="12192000" cy="6858000"/>
  <p:notesSz cx="6794500" cy="99314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45"/>
    <p:restoredTop sz="94674"/>
  </p:normalViewPr>
  <p:slideViewPr>
    <p:cSldViewPr snapToGrid="0" snapToObjects="1">
      <p:cViewPr varScale="1">
        <p:scale>
          <a:sx n="67" d="100"/>
          <a:sy n="67" d="100"/>
        </p:scale>
        <p:origin x="102" y="8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Eva%20Brattander\Box%20Sync\1.%20Centre%20level\1.2%20Strategy%20Quality%20Boards%20SRC\Funding%20Application%20Analyses\Uppdated%20with%202019%20Background%20data%20Funding%20Application%20Analyses%20202003.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0674886055855682E-2"/>
          <c:y val="0.19632310838359926"/>
          <c:w val="0.9406584508406679"/>
          <c:h val="0.6470215964259115"/>
        </c:manualLayout>
      </c:layout>
      <c:barChart>
        <c:barDir val="col"/>
        <c:grouping val="stacked"/>
        <c:varyColors val="0"/>
        <c:ser>
          <c:idx val="0"/>
          <c:order val="0"/>
          <c:tx>
            <c:strRef>
              <c:f>'All years'!$O$3</c:f>
              <c:strCache>
                <c:ptCount val="1"/>
                <c:pt idx="0">
                  <c:v>Approved VR</c:v>
                </c:pt>
              </c:strCache>
            </c:strRef>
          </c:tx>
          <c:spPr>
            <a:solidFill>
              <a:srgbClr val="00B05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'All years'!$N$4:$N$7</c:f>
              <c:numCache>
                <c:formatCode>General</c:formatCode>
                <c:ptCount val="4"/>
                <c:pt idx="0">
                  <c:v>2016</c:v>
                </c:pt>
                <c:pt idx="1">
                  <c:v>2017</c:v>
                </c:pt>
                <c:pt idx="2">
                  <c:v>2018</c:v>
                </c:pt>
                <c:pt idx="3">
                  <c:v>2019</c:v>
                </c:pt>
              </c:numCache>
            </c:numRef>
          </c:cat>
          <c:val>
            <c:numRef>
              <c:f>'All years'!$O$4:$O$7</c:f>
              <c:numCache>
                <c:formatCode>General</c:formatCode>
                <c:ptCount val="4"/>
                <c:pt idx="0">
                  <c:v>1</c:v>
                </c:pt>
                <c:pt idx="1">
                  <c:v>2</c:v>
                </c:pt>
                <c:pt idx="2">
                  <c:v>6</c:v>
                </c:pt>
                <c:pt idx="3">
                  <c:v>1</c:v>
                </c:pt>
              </c:numCache>
            </c:numRef>
          </c:val>
          <c:extLst>
            <c:ext xmlns:c16="http://schemas.microsoft.com/office/drawing/2014/chart" uri="{C3380CC4-5D6E-409C-BE32-E72D297353CC}">
              <c16:uniqueId val="{00000000-6549-47BB-9BFA-94AAFD6FF64D}"/>
            </c:ext>
          </c:extLst>
        </c:ser>
        <c:ser>
          <c:idx val="1"/>
          <c:order val="1"/>
          <c:tx>
            <c:strRef>
              <c:f>'All years'!$P$3</c:f>
              <c:strCache>
                <c:ptCount val="1"/>
                <c:pt idx="0">
                  <c:v>Approved Formas</c:v>
                </c:pt>
              </c:strCache>
            </c:strRef>
          </c:tx>
          <c:spPr>
            <a:solidFill>
              <a:srgbClr val="92D05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'All years'!$N$4:$N$7</c:f>
              <c:numCache>
                <c:formatCode>General</c:formatCode>
                <c:ptCount val="4"/>
                <c:pt idx="0">
                  <c:v>2016</c:v>
                </c:pt>
                <c:pt idx="1">
                  <c:v>2017</c:v>
                </c:pt>
                <c:pt idx="2">
                  <c:v>2018</c:v>
                </c:pt>
                <c:pt idx="3">
                  <c:v>2019</c:v>
                </c:pt>
              </c:numCache>
            </c:numRef>
          </c:cat>
          <c:val>
            <c:numRef>
              <c:f>'All years'!$P$4:$P$7</c:f>
              <c:numCache>
                <c:formatCode>General</c:formatCode>
                <c:ptCount val="4"/>
                <c:pt idx="0">
                  <c:v>9</c:v>
                </c:pt>
                <c:pt idx="1">
                  <c:v>6</c:v>
                </c:pt>
                <c:pt idx="2">
                  <c:v>8</c:v>
                </c:pt>
                <c:pt idx="3">
                  <c:v>13</c:v>
                </c:pt>
              </c:numCache>
            </c:numRef>
          </c:val>
          <c:extLst>
            <c:ext xmlns:c16="http://schemas.microsoft.com/office/drawing/2014/chart" uri="{C3380CC4-5D6E-409C-BE32-E72D297353CC}">
              <c16:uniqueId val="{00000001-6549-47BB-9BFA-94AAFD6FF64D}"/>
            </c:ext>
          </c:extLst>
        </c:ser>
        <c:ser>
          <c:idx val="2"/>
          <c:order val="2"/>
          <c:tx>
            <c:strRef>
              <c:f>'All years'!$Q$3</c:f>
              <c:strCache>
                <c:ptCount val="1"/>
                <c:pt idx="0">
                  <c:v>Rejected VR</c:v>
                </c:pt>
              </c:strCache>
            </c:strRef>
          </c:tx>
          <c:spPr>
            <a:solidFill>
              <a:srgbClr val="C0000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'All years'!$N$4:$N$7</c:f>
              <c:numCache>
                <c:formatCode>General</c:formatCode>
                <c:ptCount val="4"/>
                <c:pt idx="0">
                  <c:v>2016</c:v>
                </c:pt>
                <c:pt idx="1">
                  <c:v>2017</c:v>
                </c:pt>
                <c:pt idx="2">
                  <c:v>2018</c:v>
                </c:pt>
                <c:pt idx="3">
                  <c:v>2019</c:v>
                </c:pt>
              </c:numCache>
            </c:numRef>
          </c:cat>
          <c:val>
            <c:numRef>
              <c:f>'All years'!$Q$4:$Q$7</c:f>
              <c:numCache>
                <c:formatCode>General</c:formatCode>
                <c:ptCount val="4"/>
                <c:pt idx="0">
                  <c:v>15</c:v>
                </c:pt>
                <c:pt idx="1">
                  <c:v>13</c:v>
                </c:pt>
                <c:pt idx="2">
                  <c:v>25</c:v>
                </c:pt>
                <c:pt idx="3">
                  <c:v>16</c:v>
                </c:pt>
              </c:numCache>
            </c:numRef>
          </c:val>
          <c:extLst>
            <c:ext xmlns:c16="http://schemas.microsoft.com/office/drawing/2014/chart" uri="{C3380CC4-5D6E-409C-BE32-E72D297353CC}">
              <c16:uniqueId val="{00000002-6549-47BB-9BFA-94AAFD6FF64D}"/>
            </c:ext>
          </c:extLst>
        </c:ser>
        <c:ser>
          <c:idx val="3"/>
          <c:order val="3"/>
          <c:tx>
            <c:strRef>
              <c:f>'All years'!$R$3</c:f>
              <c:strCache>
                <c:ptCount val="1"/>
                <c:pt idx="0">
                  <c:v>Rejected Formas</c:v>
                </c:pt>
              </c:strCache>
            </c:strRef>
          </c:tx>
          <c:spPr>
            <a:solidFill>
              <a:srgbClr val="FF505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'All years'!$N$4:$N$7</c:f>
              <c:numCache>
                <c:formatCode>General</c:formatCode>
                <c:ptCount val="4"/>
                <c:pt idx="0">
                  <c:v>2016</c:v>
                </c:pt>
                <c:pt idx="1">
                  <c:v>2017</c:v>
                </c:pt>
                <c:pt idx="2">
                  <c:v>2018</c:v>
                </c:pt>
                <c:pt idx="3">
                  <c:v>2019</c:v>
                </c:pt>
              </c:numCache>
            </c:numRef>
          </c:cat>
          <c:val>
            <c:numRef>
              <c:f>'All years'!$R$4:$R$7</c:f>
              <c:numCache>
                <c:formatCode>General</c:formatCode>
                <c:ptCount val="4"/>
                <c:pt idx="0">
                  <c:v>16</c:v>
                </c:pt>
                <c:pt idx="1">
                  <c:v>29</c:v>
                </c:pt>
                <c:pt idx="2">
                  <c:v>35</c:v>
                </c:pt>
                <c:pt idx="3">
                  <c:v>26</c:v>
                </c:pt>
              </c:numCache>
            </c:numRef>
          </c:val>
          <c:extLst>
            <c:ext xmlns:c16="http://schemas.microsoft.com/office/drawing/2014/chart" uri="{C3380CC4-5D6E-409C-BE32-E72D297353CC}">
              <c16:uniqueId val="{00000003-6549-47BB-9BFA-94AAFD6FF64D}"/>
            </c:ext>
          </c:extLst>
        </c:ser>
        <c:dLbls>
          <c:showLegendKey val="0"/>
          <c:showVal val="0"/>
          <c:showCatName val="0"/>
          <c:showSerName val="0"/>
          <c:showPercent val="0"/>
          <c:showBubbleSize val="0"/>
        </c:dLbls>
        <c:gapWidth val="130"/>
        <c:overlap val="100"/>
        <c:axId val="437602104"/>
        <c:axId val="437602760"/>
      </c:barChart>
      <c:catAx>
        <c:axId val="437602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437602760"/>
        <c:crosses val="autoZero"/>
        <c:auto val="1"/>
        <c:lblAlgn val="ctr"/>
        <c:lblOffset val="100"/>
        <c:noMultiLvlLbl val="0"/>
      </c:catAx>
      <c:valAx>
        <c:axId val="4376027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437602104"/>
        <c:crosses val="autoZero"/>
        <c:crossBetween val="between"/>
        <c:majorUnit val="20"/>
      </c:valAx>
      <c:spPr>
        <a:noFill/>
        <a:ln>
          <a:noFill/>
        </a:ln>
        <a:effectLst/>
      </c:spPr>
    </c:plotArea>
    <c:legend>
      <c:legendPos val="b"/>
      <c:layout>
        <c:manualLayout>
          <c:xMode val="edge"/>
          <c:yMode val="edge"/>
          <c:x val="5.4856052716988693E-2"/>
          <c:y val="0.90844334115514069"/>
          <c:w val="0.89414112035446092"/>
          <c:h val="4.8673768661207692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tx1"/>
          </a:solidFill>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0.19091</cdr:x>
      <cdr:y>0.05714</cdr:y>
    </cdr:from>
    <cdr:to>
      <cdr:x>0.8635</cdr:x>
      <cdr:y>0.18571</cdr:y>
    </cdr:to>
    <cdr:sp macro="" textlink="">
      <cdr:nvSpPr>
        <cdr:cNvPr id="3" name="textruta 2"/>
        <cdr:cNvSpPr txBox="1"/>
      </cdr:nvSpPr>
      <cdr:spPr>
        <a:xfrm xmlns:a="http://schemas.openxmlformats.org/drawingml/2006/main">
          <a:off x="1074500" y="259809"/>
          <a:ext cx="3785521" cy="58459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GB" sz="1400" b="1" dirty="0">
              <a:latin typeface="+mn-lt"/>
            </a:rPr>
            <a:t>Number</a:t>
          </a:r>
          <a:r>
            <a:rPr lang="en-GB" sz="1400" b="1" baseline="0" dirty="0">
              <a:latin typeface="+mn-lt"/>
            </a:rPr>
            <a:t> of approved and rejected applications by SRC to </a:t>
          </a:r>
          <a:r>
            <a:rPr lang="en-GB" sz="1400" b="1" baseline="0" dirty="0" err="1">
              <a:latin typeface="+mn-lt"/>
            </a:rPr>
            <a:t>Formas</a:t>
          </a:r>
          <a:r>
            <a:rPr lang="en-GB" sz="1400" b="1" baseline="0" dirty="0">
              <a:latin typeface="+mn-lt"/>
            </a:rPr>
            <a:t> and VR in 2016-2019</a:t>
          </a:r>
          <a:endParaRPr lang="en-GB" sz="1400" b="1" dirty="0">
            <a:latin typeface="+mn-lt"/>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4283" cy="498295"/>
          </a:xfrm>
          <a:prstGeom prst="rect">
            <a:avLst/>
          </a:prstGeom>
        </p:spPr>
        <p:txBody>
          <a:bodyPr vert="horz" lIns="91440" tIns="45720" rIns="91440" bIns="45720" rtlCol="0"/>
          <a:lstStyle>
            <a:lvl1pPr algn="l">
              <a:defRPr sz="1200"/>
            </a:lvl1pPr>
          </a:lstStyle>
          <a:p>
            <a:endParaRPr lang="en-GB"/>
          </a:p>
        </p:txBody>
      </p:sp>
      <p:sp>
        <p:nvSpPr>
          <p:cNvPr id="3" name="Platshållare för datum 2"/>
          <p:cNvSpPr>
            <a:spLocks noGrp="1"/>
          </p:cNvSpPr>
          <p:nvPr>
            <p:ph type="dt" sz="quarter" idx="1"/>
          </p:nvPr>
        </p:nvSpPr>
        <p:spPr>
          <a:xfrm>
            <a:off x="3848645" y="0"/>
            <a:ext cx="2944283" cy="498295"/>
          </a:xfrm>
          <a:prstGeom prst="rect">
            <a:avLst/>
          </a:prstGeom>
        </p:spPr>
        <p:txBody>
          <a:bodyPr vert="horz" lIns="91440" tIns="45720" rIns="91440" bIns="45720" rtlCol="0"/>
          <a:lstStyle>
            <a:lvl1pPr algn="r">
              <a:defRPr sz="1200"/>
            </a:lvl1pPr>
          </a:lstStyle>
          <a:p>
            <a:fld id="{D3F6E81A-5B82-4B99-8396-735FFD6C7DCE}" type="datetimeFigureOut">
              <a:rPr lang="en-GB" smtClean="0"/>
              <a:t>11/03/2020</a:t>
            </a:fld>
            <a:endParaRPr lang="en-GB"/>
          </a:p>
        </p:txBody>
      </p:sp>
      <p:sp>
        <p:nvSpPr>
          <p:cNvPr id="4" name="Platshållare för sidfot 3"/>
          <p:cNvSpPr>
            <a:spLocks noGrp="1"/>
          </p:cNvSpPr>
          <p:nvPr>
            <p:ph type="ftr" sz="quarter" idx="2"/>
          </p:nvPr>
        </p:nvSpPr>
        <p:spPr>
          <a:xfrm>
            <a:off x="0" y="9433107"/>
            <a:ext cx="2944283" cy="498294"/>
          </a:xfrm>
          <a:prstGeom prst="rect">
            <a:avLst/>
          </a:prstGeom>
        </p:spPr>
        <p:txBody>
          <a:bodyPr vert="horz" lIns="91440" tIns="45720" rIns="91440" bIns="45720" rtlCol="0" anchor="b"/>
          <a:lstStyle>
            <a:lvl1pPr algn="l">
              <a:defRPr sz="1200"/>
            </a:lvl1pPr>
          </a:lstStyle>
          <a:p>
            <a:endParaRPr lang="en-GB"/>
          </a:p>
        </p:txBody>
      </p:sp>
      <p:sp>
        <p:nvSpPr>
          <p:cNvPr id="5" name="Platshållare för bildnummer 4"/>
          <p:cNvSpPr>
            <a:spLocks noGrp="1"/>
          </p:cNvSpPr>
          <p:nvPr>
            <p:ph type="sldNum" sz="quarter" idx="3"/>
          </p:nvPr>
        </p:nvSpPr>
        <p:spPr>
          <a:xfrm>
            <a:off x="3848645" y="9433107"/>
            <a:ext cx="2944283" cy="498294"/>
          </a:xfrm>
          <a:prstGeom prst="rect">
            <a:avLst/>
          </a:prstGeom>
        </p:spPr>
        <p:txBody>
          <a:bodyPr vert="horz" lIns="91440" tIns="45720" rIns="91440" bIns="45720" rtlCol="0" anchor="b"/>
          <a:lstStyle>
            <a:lvl1pPr algn="r">
              <a:defRPr sz="1200"/>
            </a:lvl1pPr>
          </a:lstStyle>
          <a:p>
            <a:fld id="{06FCBEE8-BDBE-41C2-9D98-37BC3E42DD45}" type="slidenum">
              <a:rPr lang="en-GB" smtClean="0"/>
              <a:t>‹#›</a:t>
            </a:fld>
            <a:endParaRPr lang="en-GB"/>
          </a:p>
        </p:txBody>
      </p:sp>
    </p:spTree>
    <p:extLst>
      <p:ext uri="{BB962C8B-B14F-4D97-AF65-F5344CB8AC3E}">
        <p14:creationId xmlns:p14="http://schemas.microsoft.com/office/powerpoint/2010/main" val="81606999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E2D74CF5-C608-AF4D-B60D-77DFB15416F5}" type="datetimeFigureOut">
              <a:rPr lang="sv-SE" smtClean="0"/>
              <a:t>2020-03-11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34D90C1-6013-F14D-8EDC-E8CE5E9E026F}" type="slidenum">
              <a:rPr lang="sv-SE" smtClean="0"/>
              <a:t>‹#›</a:t>
            </a:fld>
            <a:endParaRPr lang="sv-SE"/>
          </a:p>
        </p:txBody>
      </p:sp>
    </p:spTree>
    <p:extLst>
      <p:ext uri="{BB962C8B-B14F-4D97-AF65-F5344CB8AC3E}">
        <p14:creationId xmlns:p14="http://schemas.microsoft.com/office/powerpoint/2010/main" val="1158029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E2D74CF5-C608-AF4D-B60D-77DFB15416F5}" type="datetimeFigureOut">
              <a:rPr lang="sv-SE" smtClean="0"/>
              <a:t>2020-03-11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34D90C1-6013-F14D-8EDC-E8CE5E9E026F}" type="slidenum">
              <a:rPr lang="sv-SE" smtClean="0"/>
              <a:t>‹#›</a:t>
            </a:fld>
            <a:endParaRPr lang="sv-SE"/>
          </a:p>
        </p:txBody>
      </p:sp>
    </p:spTree>
    <p:extLst>
      <p:ext uri="{BB962C8B-B14F-4D97-AF65-F5344CB8AC3E}">
        <p14:creationId xmlns:p14="http://schemas.microsoft.com/office/powerpoint/2010/main" val="752228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E2D74CF5-C608-AF4D-B60D-77DFB15416F5}" type="datetimeFigureOut">
              <a:rPr lang="sv-SE" smtClean="0"/>
              <a:t>2020-03-11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34D90C1-6013-F14D-8EDC-E8CE5E9E026F}" type="slidenum">
              <a:rPr lang="sv-SE" smtClean="0"/>
              <a:t>‹#›</a:t>
            </a:fld>
            <a:endParaRPr lang="sv-SE"/>
          </a:p>
        </p:txBody>
      </p:sp>
    </p:spTree>
    <p:extLst>
      <p:ext uri="{BB962C8B-B14F-4D97-AF65-F5344CB8AC3E}">
        <p14:creationId xmlns:p14="http://schemas.microsoft.com/office/powerpoint/2010/main" val="466354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E2D74CF5-C608-AF4D-B60D-77DFB15416F5}" type="datetimeFigureOut">
              <a:rPr lang="sv-SE" smtClean="0"/>
              <a:t>2020-03-11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34D90C1-6013-F14D-8EDC-E8CE5E9E026F}" type="slidenum">
              <a:rPr lang="sv-SE" smtClean="0"/>
              <a:t>‹#›</a:t>
            </a:fld>
            <a:endParaRPr lang="sv-SE"/>
          </a:p>
        </p:txBody>
      </p:sp>
    </p:spTree>
    <p:extLst>
      <p:ext uri="{BB962C8B-B14F-4D97-AF65-F5344CB8AC3E}">
        <p14:creationId xmlns:p14="http://schemas.microsoft.com/office/powerpoint/2010/main" val="362589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E2D74CF5-C608-AF4D-B60D-77DFB15416F5}" type="datetimeFigureOut">
              <a:rPr lang="sv-SE" smtClean="0"/>
              <a:t>2020-03-11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934D90C1-6013-F14D-8EDC-E8CE5E9E026F}" type="slidenum">
              <a:rPr lang="sv-SE" smtClean="0"/>
              <a:t>‹#›</a:t>
            </a:fld>
            <a:endParaRPr lang="sv-SE"/>
          </a:p>
        </p:txBody>
      </p:sp>
    </p:spTree>
    <p:extLst>
      <p:ext uri="{BB962C8B-B14F-4D97-AF65-F5344CB8AC3E}">
        <p14:creationId xmlns:p14="http://schemas.microsoft.com/office/powerpoint/2010/main" val="1629830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E2D74CF5-C608-AF4D-B60D-77DFB15416F5}" type="datetimeFigureOut">
              <a:rPr lang="sv-SE" smtClean="0"/>
              <a:t>2020-03-11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34D90C1-6013-F14D-8EDC-E8CE5E9E026F}" type="slidenum">
              <a:rPr lang="sv-SE" smtClean="0"/>
              <a:t>‹#›</a:t>
            </a:fld>
            <a:endParaRPr lang="sv-SE"/>
          </a:p>
        </p:txBody>
      </p:sp>
    </p:spTree>
    <p:extLst>
      <p:ext uri="{BB962C8B-B14F-4D97-AF65-F5344CB8AC3E}">
        <p14:creationId xmlns:p14="http://schemas.microsoft.com/office/powerpoint/2010/main" val="1399430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format</a:t>
            </a:r>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E2D74CF5-C608-AF4D-B60D-77DFB15416F5}" type="datetimeFigureOut">
              <a:rPr lang="sv-SE" smtClean="0"/>
              <a:t>2020-03-11</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934D90C1-6013-F14D-8EDC-E8CE5E9E026F}" type="slidenum">
              <a:rPr lang="sv-SE" smtClean="0"/>
              <a:t>‹#›</a:t>
            </a:fld>
            <a:endParaRPr lang="sv-SE"/>
          </a:p>
        </p:txBody>
      </p:sp>
    </p:spTree>
    <p:extLst>
      <p:ext uri="{BB962C8B-B14F-4D97-AF65-F5344CB8AC3E}">
        <p14:creationId xmlns:p14="http://schemas.microsoft.com/office/powerpoint/2010/main" val="984805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E2D74CF5-C608-AF4D-B60D-77DFB15416F5}" type="datetimeFigureOut">
              <a:rPr lang="sv-SE" smtClean="0"/>
              <a:t>2020-03-11</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934D90C1-6013-F14D-8EDC-E8CE5E9E026F}" type="slidenum">
              <a:rPr lang="sv-SE" smtClean="0"/>
              <a:t>‹#›</a:t>
            </a:fld>
            <a:endParaRPr lang="sv-SE"/>
          </a:p>
        </p:txBody>
      </p:sp>
    </p:spTree>
    <p:extLst>
      <p:ext uri="{BB962C8B-B14F-4D97-AF65-F5344CB8AC3E}">
        <p14:creationId xmlns:p14="http://schemas.microsoft.com/office/powerpoint/2010/main" val="971739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E2D74CF5-C608-AF4D-B60D-77DFB15416F5}" type="datetimeFigureOut">
              <a:rPr lang="sv-SE" smtClean="0"/>
              <a:t>2020-03-11</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934D90C1-6013-F14D-8EDC-E8CE5E9E026F}" type="slidenum">
              <a:rPr lang="sv-SE" smtClean="0"/>
              <a:t>‹#›</a:t>
            </a:fld>
            <a:endParaRPr lang="sv-SE"/>
          </a:p>
        </p:txBody>
      </p:sp>
    </p:spTree>
    <p:extLst>
      <p:ext uri="{BB962C8B-B14F-4D97-AF65-F5344CB8AC3E}">
        <p14:creationId xmlns:p14="http://schemas.microsoft.com/office/powerpoint/2010/main" val="407161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E2D74CF5-C608-AF4D-B60D-77DFB15416F5}" type="datetimeFigureOut">
              <a:rPr lang="sv-SE" smtClean="0"/>
              <a:t>2020-03-11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34D90C1-6013-F14D-8EDC-E8CE5E9E026F}" type="slidenum">
              <a:rPr lang="sv-SE" smtClean="0"/>
              <a:t>‹#›</a:t>
            </a:fld>
            <a:endParaRPr lang="sv-SE"/>
          </a:p>
        </p:txBody>
      </p:sp>
    </p:spTree>
    <p:extLst>
      <p:ext uri="{BB962C8B-B14F-4D97-AF65-F5344CB8AC3E}">
        <p14:creationId xmlns:p14="http://schemas.microsoft.com/office/powerpoint/2010/main" val="12885489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E2D74CF5-C608-AF4D-B60D-77DFB15416F5}" type="datetimeFigureOut">
              <a:rPr lang="sv-SE" smtClean="0"/>
              <a:t>2020-03-11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934D90C1-6013-F14D-8EDC-E8CE5E9E026F}" type="slidenum">
              <a:rPr lang="sv-SE" smtClean="0"/>
              <a:t>‹#›</a:t>
            </a:fld>
            <a:endParaRPr lang="sv-SE"/>
          </a:p>
        </p:txBody>
      </p:sp>
    </p:spTree>
    <p:extLst>
      <p:ext uri="{BB962C8B-B14F-4D97-AF65-F5344CB8AC3E}">
        <p14:creationId xmlns:p14="http://schemas.microsoft.com/office/powerpoint/2010/main" val="14169214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D74CF5-C608-AF4D-B60D-77DFB15416F5}" type="datetimeFigureOut">
              <a:rPr lang="sv-SE" smtClean="0"/>
              <a:t>2020-03-11</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4D90C1-6013-F14D-8EDC-E8CE5E9E026F}" type="slidenum">
              <a:rPr lang="sv-SE" smtClean="0"/>
              <a:t>‹#›</a:t>
            </a:fld>
            <a:endParaRPr lang="sv-SE"/>
          </a:p>
        </p:txBody>
      </p:sp>
    </p:spTree>
    <p:extLst>
      <p:ext uri="{BB962C8B-B14F-4D97-AF65-F5344CB8AC3E}">
        <p14:creationId xmlns:p14="http://schemas.microsoft.com/office/powerpoint/2010/main" val="1245218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11"/>
          <p:cNvCxnSpPr/>
          <p:nvPr/>
        </p:nvCxnSpPr>
        <p:spPr>
          <a:xfrm>
            <a:off x="0" y="5883162"/>
            <a:ext cx="12192000" cy="0"/>
          </a:xfrm>
          <a:prstGeom prst="line">
            <a:avLst/>
          </a:prstGeom>
          <a:ln>
            <a:solidFill>
              <a:srgbClr val="ED551A"/>
            </a:solidFill>
          </a:ln>
          <a:effectLst/>
        </p:spPr>
        <p:style>
          <a:lnRef idx="2">
            <a:schemeClr val="accent1"/>
          </a:lnRef>
          <a:fillRef idx="0">
            <a:schemeClr val="accent1"/>
          </a:fillRef>
          <a:effectRef idx="1">
            <a:schemeClr val="accent1"/>
          </a:effectRef>
          <a:fontRef idx="minor">
            <a:schemeClr val="tx1"/>
          </a:fontRef>
        </p:style>
      </p:cxnSp>
      <p:sp>
        <p:nvSpPr>
          <p:cNvPr id="5" name="Rubrik 26"/>
          <p:cNvSpPr>
            <a:spLocks noGrp="1"/>
          </p:cNvSpPr>
          <p:nvPr>
            <p:ph type="ctrTitle"/>
          </p:nvPr>
        </p:nvSpPr>
        <p:spPr>
          <a:xfrm>
            <a:off x="2233695" y="1912255"/>
            <a:ext cx="7772400" cy="1470025"/>
          </a:xfrm>
        </p:spPr>
        <p:txBody>
          <a:bodyPr>
            <a:normAutofit/>
          </a:bodyPr>
          <a:lstStyle/>
          <a:p>
            <a:r>
              <a:rPr lang="sv-SE" sz="4400" dirty="0" smtClean="0">
                <a:solidFill>
                  <a:schemeClr val="tx1">
                    <a:lumMod val="50000"/>
                    <a:lumOff val="50000"/>
                  </a:schemeClr>
                </a:solidFill>
              </a:rPr>
              <a:t>VR</a:t>
            </a:r>
            <a:br>
              <a:rPr lang="sv-SE" sz="4400" dirty="0" smtClean="0">
                <a:solidFill>
                  <a:schemeClr val="tx1">
                    <a:lumMod val="50000"/>
                    <a:lumOff val="50000"/>
                  </a:schemeClr>
                </a:solidFill>
              </a:rPr>
            </a:br>
            <a:r>
              <a:rPr lang="sv-SE" sz="4400" dirty="0" smtClean="0">
                <a:solidFill>
                  <a:schemeClr val="tx1">
                    <a:lumMod val="50000"/>
                    <a:lumOff val="50000"/>
                  </a:schemeClr>
                </a:solidFill>
              </a:rPr>
              <a:t>- status and </a:t>
            </a:r>
            <a:r>
              <a:rPr lang="sv-SE" sz="4400" dirty="0" err="1" smtClean="0">
                <a:solidFill>
                  <a:schemeClr val="tx1">
                    <a:lumMod val="50000"/>
                    <a:lumOff val="50000"/>
                  </a:schemeClr>
                </a:solidFill>
              </a:rPr>
              <a:t>insights</a:t>
            </a:r>
            <a:r>
              <a:rPr lang="sv-SE" sz="4400" dirty="0" smtClean="0">
                <a:solidFill>
                  <a:schemeClr val="tx1">
                    <a:lumMod val="50000"/>
                    <a:lumOff val="50000"/>
                  </a:schemeClr>
                </a:solidFill>
              </a:rPr>
              <a:t> for SRC</a:t>
            </a:r>
            <a:endParaRPr lang="sv-SE" sz="4400" dirty="0">
              <a:solidFill>
                <a:schemeClr val="tx1">
                  <a:lumMod val="50000"/>
                  <a:lumOff val="50000"/>
                </a:schemeClr>
              </a:solidFill>
            </a:endParaRPr>
          </a:p>
        </p:txBody>
      </p:sp>
      <p:pic>
        <p:nvPicPr>
          <p:cNvPr id="15" name="Bildobjekt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758" y="5709772"/>
            <a:ext cx="4289985" cy="1433360"/>
          </a:xfrm>
          <a:prstGeom prst="rect">
            <a:avLst/>
          </a:prstGeom>
        </p:spPr>
      </p:pic>
      <p:pic>
        <p:nvPicPr>
          <p:cNvPr id="2" name="Bildobjekt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41101" y="6222980"/>
            <a:ext cx="2526576" cy="580334"/>
          </a:xfrm>
          <a:prstGeom prst="rect">
            <a:avLst/>
          </a:prstGeom>
        </p:spPr>
      </p:pic>
    </p:spTree>
    <p:extLst>
      <p:ext uri="{BB962C8B-B14F-4D97-AF65-F5344CB8AC3E}">
        <p14:creationId xmlns:p14="http://schemas.microsoft.com/office/powerpoint/2010/main" val="18514972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11"/>
          <p:cNvCxnSpPr/>
          <p:nvPr/>
        </p:nvCxnSpPr>
        <p:spPr>
          <a:xfrm>
            <a:off x="0" y="6858000"/>
            <a:ext cx="12192000" cy="0"/>
          </a:xfrm>
          <a:prstGeom prst="line">
            <a:avLst/>
          </a:prstGeom>
          <a:ln w="38100">
            <a:solidFill>
              <a:srgbClr val="ED551A"/>
            </a:solidFill>
          </a:ln>
          <a:effectLst/>
        </p:spPr>
        <p:style>
          <a:lnRef idx="2">
            <a:schemeClr val="accent1"/>
          </a:lnRef>
          <a:fillRef idx="0">
            <a:schemeClr val="accent1"/>
          </a:fillRef>
          <a:effectRef idx="1">
            <a:schemeClr val="accent1"/>
          </a:effectRef>
          <a:fontRef idx="minor">
            <a:schemeClr val="tx1"/>
          </a:fontRef>
        </p:style>
      </p:cxnSp>
      <p:sp>
        <p:nvSpPr>
          <p:cNvPr id="3" name="Underrubrik 27"/>
          <p:cNvSpPr>
            <a:spLocks noGrp="1"/>
          </p:cNvSpPr>
          <p:nvPr>
            <p:ph type="subTitle" idx="1"/>
          </p:nvPr>
        </p:nvSpPr>
        <p:spPr>
          <a:xfrm>
            <a:off x="1011219" y="1548384"/>
            <a:ext cx="9907793" cy="4108704"/>
          </a:xfrm>
        </p:spPr>
        <p:txBody>
          <a:bodyPr>
            <a:normAutofit/>
          </a:bodyPr>
          <a:lstStyle/>
          <a:p>
            <a:pPr algn="l"/>
            <a:r>
              <a:rPr lang="sv-SE" dirty="0" smtClean="0"/>
              <a:t>1)</a:t>
            </a:r>
            <a:endParaRPr lang="en-GB" sz="2800" dirty="0"/>
          </a:p>
          <a:p>
            <a:pPr algn="l"/>
            <a:endParaRPr lang="en-US" dirty="0"/>
          </a:p>
          <a:p>
            <a:pPr algn="l"/>
            <a:r>
              <a:rPr lang="en-US" dirty="0" smtClean="0"/>
              <a:t>If </a:t>
            </a:r>
            <a:r>
              <a:rPr lang="en-US" dirty="0"/>
              <a:t>you are suggesting to use more than one method, don’t forget to write the rationale behind your selection of methods. VR and </a:t>
            </a:r>
            <a:r>
              <a:rPr lang="en-US" dirty="0" err="1"/>
              <a:t>Formas</a:t>
            </a:r>
            <a:r>
              <a:rPr lang="en-US" dirty="0"/>
              <a:t> seem to be looking for a clear logic of how methods tie together, and strengthen each other. If the methods are only described in isolation, they might grade the overall method as unclear. (Especially if they are handling both disciplinary and trans-/interdisciplinary proposals</a:t>
            </a:r>
            <a:r>
              <a:rPr lang="en-US" dirty="0" smtClean="0"/>
              <a:t>.)</a:t>
            </a:r>
            <a:endParaRPr lang="en-GB" sz="1900" dirty="0" smtClean="0"/>
          </a:p>
          <a:p>
            <a:pPr marL="0" lvl="1" algn="l"/>
            <a:endParaRPr lang="en-GB" sz="2600" dirty="0" smtClean="0"/>
          </a:p>
          <a:p>
            <a:pPr marL="342900" lvl="1" indent="-342900" algn="l">
              <a:buFontTx/>
              <a:buChar char="-"/>
            </a:pPr>
            <a:endParaRPr lang="en-GB" sz="2600" dirty="0"/>
          </a:p>
          <a:p>
            <a:pPr marL="342900" lvl="1" indent="-342900" algn="l">
              <a:buFont typeface="Arial" panose="020B0604020202020204" pitchFamily="34" charset="0"/>
              <a:buChar char="•"/>
            </a:pPr>
            <a:endParaRPr lang="en-GB" sz="2400" dirty="0" smtClean="0"/>
          </a:p>
          <a:p>
            <a:pPr marL="342900" lvl="1" indent="-342900" algn="l">
              <a:buFont typeface="Arial" panose="020B0604020202020204" pitchFamily="34" charset="0"/>
              <a:buChar char="•"/>
            </a:pPr>
            <a:endParaRPr lang="en-GB" sz="2400" dirty="0" smtClean="0"/>
          </a:p>
          <a:p>
            <a:pPr marL="342900" lvl="1" indent="-342900" algn="l">
              <a:buFont typeface="Arial" panose="020B0604020202020204" pitchFamily="34" charset="0"/>
              <a:buChar char="•"/>
            </a:pPr>
            <a:endParaRPr lang="en-GB" sz="2400" dirty="0"/>
          </a:p>
          <a:p>
            <a:pPr marL="342900" lvl="1" indent="-342900" algn="l">
              <a:buFont typeface="Arial" panose="020B0604020202020204" pitchFamily="34" charset="0"/>
              <a:buChar char="•"/>
            </a:pPr>
            <a:endParaRPr lang="en-GB" sz="2400" dirty="0"/>
          </a:p>
          <a:p>
            <a:pPr algn="l"/>
            <a:endParaRPr lang="en-GB" dirty="0" smtClean="0"/>
          </a:p>
          <a:p>
            <a:pPr lvl="0" algn="l"/>
            <a:endParaRPr lang="en-GB" dirty="0" smtClean="0"/>
          </a:p>
          <a:p>
            <a:pPr lvl="0" algn="l"/>
            <a:endParaRPr lang="en-GB" dirty="0" smtClean="0"/>
          </a:p>
          <a:p>
            <a:pPr marL="342900" lvl="0" indent="-342900" algn="l">
              <a:buFontTx/>
              <a:buChar char="-"/>
            </a:pPr>
            <a:endParaRPr lang="en-GB" dirty="0"/>
          </a:p>
          <a:p>
            <a:pPr marL="342900" lvl="0" indent="-342900" algn="l">
              <a:buFontTx/>
              <a:buChar char="-"/>
            </a:pPr>
            <a:endParaRPr lang="en-GB" dirty="0" smtClean="0"/>
          </a:p>
          <a:p>
            <a:pPr marL="342900" lvl="0" indent="-342900" algn="l">
              <a:buFontTx/>
              <a:buChar char="-"/>
            </a:pPr>
            <a:endParaRPr lang="en-GB" dirty="0"/>
          </a:p>
          <a:p>
            <a:pPr algn="l"/>
            <a:endParaRPr lang="sv-SE" sz="2800" dirty="0">
              <a:latin typeface="Arial" panose="020B0604020202020204" pitchFamily="34" charset="0"/>
              <a:cs typeface="Arial" panose="020B0604020202020204" pitchFamily="34" charset="0"/>
            </a:endParaRPr>
          </a:p>
        </p:txBody>
      </p:sp>
      <p:sp>
        <p:nvSpPr>
          <p:cNvPr id="6" name="Rubrik 26"/>
          <p:cNvSpPr>
            <a:spLocks noGrp="1"/>
          </p:cNvSpPr>
          <p:nvPr>
            <p:ph type="ctrTitle"/>
          </p:nvPr>
        </p:nvSpPr>
        <p:spPr>
          <a:xfrm>
            <a:off x="133350" y="350838"/>
            <a:ext cx="11753850" cy="947737"/>
          </a:xfrm>
        </p:spPr>
        <p:txBody>
          <a:bodyPr>
            <a:normAutofit/>
          </a:bodyPr>
          <a:lstStyle/>
          <a:p>
            <a:r>
              <a:rPr lang="sv-SE" sz="4400" dirty="0" smtClean="0">
                <a:solidFill>
                  <a:schemeClr val="tx1">
                    <a:lumMod val="50000"/>
                    <a:lumOff val="50000"/>
                  </a:schemeClr>
                </a:solidFill>
              </a:rPr>
              <a:t>3 </a:t>
            </a:r>
            <a:r>
              <a:rPr lang="sv-SE" sz="4400" dirty="0" err="1" smtClean="0">
                <a:solidFill>
                  <a:schemeClr val="tx1">
                    <a:lumMod val="50000"/>
                    <a:lumOff val="50000"/>
                  </a:schemeClr>
                </a:solidFill>
              </a:rPr>
              <a:t>things</a:t>
            </a:r>
            <a:r>
              <a:rPr lang="sv-SE" sz="4400" dirty="0" smtClean="0">
                <a:solidFill>
                  <a:schemeClr val="tx1">
                    <a:lumMod val="50000"/>
                    <a:lumOff val="50000"/>
                  </a:schemeClr>
                </a:solidFill>
              </a:rPr>
              <a:t> to </a:t>
            </a:r>
            <a:r>
              <a:rPr lang="sv-SE" sz="4400" dirty="0" err="1" smtClean="0">
                <a:solidFill>
                  <a:schemeClr val="tx1">
                    <a:lumMod val="50000"/>
                    <a:lumOff val="50000"/>
                  </a:schemeClr>
                </a:solidFill>
              </a:rPr>
              <a:t>consider</a:t>
            </a:r>
            <a:endParaRPr lang="sv-SE" sz="4400" dirty="0">
              <a:solidFill>
                <a:schemeClr val="tx1">
                  <a:lumMod val="50000"/>
                  <a:lumOff val="50000"/>
                </a:schemeClr>
              </a:solidFill>
            </a:endParaRPr>
          </a:p>
        </p:txBody>
      </p:sp>
    </p:spTree>
    <p:extLst>
      <p:ext uri="{BB962C8B-B14F-4D97-AF65-F5344CB8AC3E}">
        <p14:creationId xmlns:p14="http://schemas.microsoft.com/office/powerpoint/2010/main" val="2162076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11"/>
          <p:cNvCxnSpPr/>
          <p:nvPr/>
        </p:nvCxnSpPr>
        <p:spPr>
          <a:xfrm>
            <a:off x="0" y="6858000"/>
            <a:ext cx="12192000" cy="0"/>
          </a:xfrm>
          <a:prstGeom prst="line">
            <a:avLst/>
          </a:prstGeom>
          <a:ln w="38100">
            <a:solidFill>
              <a:srgbClr val="ED551A"/>
            </a:solidFill>
          </a:ln>
          <a:effectLst/>
        </p:spPr>
        <p:style>
          <a:lnRef idx="2">
            <a:schemeClr val="accent1"/>
          </a:lnRef>
          <a:fillRef idx="0">
            <a:schemeClr val="accent1"/>
          </a:fillRef>
          <a:effectRef idx="1">
            <a:schemeClr val="accent1"/>
          </a:effectRef>
          <a:fontRef idx="minor">
            <a:schemeClr val="tx1"/>
          </a:fontRef>
        </p:style>
      </p:cxnSp>
      <p:sp>
        <p:nvSpPr>
          <p:cNvPr id="3" name="Underrubrik 27"/>
          <p:cNvSpPr>
            <a:spLocks noGrp="1"/>
          </p:cNvSpPr>
          <p:nvPr>
            <p:ph type="subTitle" idx="1"/>
          </p:nvPr>
        </p:nvSpPr>
        <p:spPr>
          <a:xfrm>
            <a:off x="1011219" y="1548384"/>
            <a:ext cx="9907793" cy="4108704"/>
          </a:xfrm>
        </p:spPr>
        <p:txBody>
          <a:bodyPr>
            <a:normAutofit/>
          </a:bodyPr>
          <a:lstStyle/>
          <a:p>
            <a:pPr algn="l"/>
            <a:r>
              <a:rPr lang="sv-SE" dirty="0"/>
              <a:t>2</a:t>
            </a:r>
            <a:r>
              <a:rPr lang="sv-SE" dirty="0" smtClean="0"/>
              <a:t>)</a:t>
            </a:r>
            <a:endParaRPr lang="en-GB" sz="2800" dirty="0"/>
          </a:p>
          <a:p>
            <a:pPr algn="l"/>
            <a:endParaRPr lang="en-US" dirty="0" smtClean="0"/>
          </a:p>
          <a:p>
            <a:pPr algn="l"/>
            <a:r>
              <a:rPr lang="en-US" dirty="0" smtClean="0"/>
              <a:t>Be </a:t>
            </a:r>
            <a:r>
              <a:rPr lang="en-US" dirty="0"/>
              <a:t>explicit about how the proposal can advance existing knowledge. If you view it as a potential frontier, explain why. (Some panels seem to value clear bullet points</a:t>
            </a:r>
            <a:r>
              <a:rPr lang="en-US" dirty="0" smtClean="0"/>
              <a:t>).</a:t>
            </a:r>
            <a:endParaRPr lang="en-GB" sz="1900" dirty="0" smtClean="0"/>
          </a:p>
          <a:p>
            <a:pPr marL="0" lvl="1" algn="l"/>
            <a:endParaRPr lang="en-GB" sz="2600" dirty="0" smtClean="0"/>
          </a:p>
          <a:p>
            <a:pPr marL="342900" lvl="1" indent="-342900" algn="l">
              <a:buFontTx/>
              <a:buChar char="-"/>
            </a:pPr>
            <a:endParaRPr lang="en-GB" sz="2600" dirty="0"/>
          </a:p>
          <a:p>
            <a:pPr marL="342900" lvl="1" indent="-342900" algn="l">
              <a:buFont typeface="Arial" panose="020B0604020202020204" pitchFamily="34" charset="0"/>
              <a:buChar char="•"/>
            </a:pPr>
            <a:endParaRPr lang="en-GB" sz="2400" dirty="0" smtClean="0"/>
          </a:p>
          <a:p>
            <a:pPr marL="342900" lvl="1" indent="-342900" algn="l">
              <a:buFont typeface="Arial" panose="020B0604020202020204" pitchFamily="34" charset="0"/>
              <a:buChar char="•"/>
            </a:pPr>
            <a:endParaRPr lang="en-GB" sz="2400" dirty="0" smtClean="0"/>
          </a:p>
          <a:p>
            <a:pPr marL="342900" lvl="1" indent="-342900" algn="l">
              <a:buFont typeface="Arial" panose="020B0604020202020204" pitchFamily="34" charset="0"/>
              <a:buChar char="•"/>
            </a:pPr>
            <a:endParaRPr lang="en-GB" sz="2400" dirty="0"/>
          </a:p>
          <a:p>
            <a:pPr marL="342900" lvl="1" indent="-342900" algn="l">
              <a:buFont typeface="Arial" panose="020B0604020202020204" pitchFamily="34" charset="0"/>
              <a:buChar char="•"/>
            </a:pPr>
            <a:endParaRPr lang="en-GB" sz="2400" dirty="0"/>
          </a:p>
          <a:p>
            <a:pPr algn="l"/>
            <a:endParaRPr lang="en-GB" dirty="0" smtClean="0"/>
          </a:p>
          <a:p>
            <a:pPr lvl="0" algn="l"/>
            <a:endParaRPr lang="en-GB" dirty="0" smtClean="0"/>
          </a:p>
          <a:p>
            <a:pPr lvl="0" algn="l"/>
            <a:endParaRPr lang="en-GB" dirty="0" smtClean="0"/>
          </a:p>
          <a:p>
            <a:pPr marL="342900" lvl="0" indent="-342900" algn="l">
              <a:buFontTx/>
              <a:buChar char="-"/>
            </a:pPr>
            <a:endParaRPr lang="en-GB" dirty="0"/>
          </a:p>
          <a:p>
            <a:pPr marL="342900" lvl="0" indent="-342900" algn="l">
              <a:buFontTx/>
              <a:buChar char="-"/>
            </a:pPr>
            <a:endParaRPr lang="en-GB" dirty="0" smtClean="0"/>
          </a:p>
          <a:p>
            <a:pPr marL="342900" lvl="0" indent="-342900" algn="l">
              <a:buFontTx/>
              <a:buChar char="-"/>
            </a:pPr>
            <a:endParaRPr lang="en-GB" dirty="0"/>
          </a:p>
          <a:p>
            <a:pPr algn="l"/>
            <a:endParaRPr lang="sv-SE" sz="2800" dirty="0">
              <a:latin typeface="Arial" panose="020B0604020202020204" pitchFamily="34" charset="0"/>
              <a:cs typeface="Arial" panose="020B0604020202020204" pitchFamily="34" charset="0"/>
            </a:endParaRPr>
          </a:p>
        </p:txBody>
      </p:sp>
      <p:sp>
        <p:nvSpPr>
          <p:cNvPr id="6" name="Rubrik 26"/>
          <p:cNvSpPr>
            <a:spLocks noGrp="1"/>
          </p:cNvSpPr>
          <p:nvPr>
            <p:ph type="ctrTitle"/>
          </p:nvPr>
        </p:nvSpPr>
        <p:spPr>
          <a:xfrm>
            <a:off x="133350" y="350838"/>
            <a:ext cx="11753850" cy="947737"/>
          </a:xfrm>
        </p:spPr>
        <p:txBody>
          <a:bodyPr>
            <a:normAutofit/>
          </a:bodyPr>
          <a:lstStyle/>
          <a:p>
            <a:r>
              <a:rPr lang="sv-SE" sz="4400" dirty="0" smtClean="0">
                <a:solidFill>
                  <a:schemeClr val="tx1">
                    <a:lumMod val="50000"/>
                    <a:lumOff val="50000"/>
                  </a:schemeClr>
                </a:solidFill>
              </a:rPr>
              <a:t>3 </a:t>
            </a:r>
            <a:r>
              <a:rPr lang="sv-SE" sz="4400" dirty="0" err="1" smtClean="0">
                <a:solidFill>
                  <a:schemeClr val="tx1">
                    <a:lumMod val="50000"/>
                    <a:lumOff val="50000"/>
                  </a:schemeClr>
                </a:solidFill>
              </a:rPr>
              <a:t>things</a:t>
            </a:r>
            <a:r>
              <a:rPr lang="sv-SE" sz="4400" dirty="0" smtClean="0">
                <a:solidFill>
                  <a:schemeClr val="tx1">
                    <a:lumMod val="50000"/>
                    <a:lumOff val="50000"/>
                  </a:schemeClr>
                </a:solidFill>
              </a:rPr>
              <a:t> to </a:t>
            </a:r>
            <a:r>
              <a:rPr lang="sv-SE" sz="4400" dirty="0" err="1" smtClean="0">
                <a:solidFill>
                  <a:schemeClr val="tx1">
                    <a:lumMod val="50000"/>
                    <a:lumOff val="50000"/>
                  </a:schemeClr>
                </a:solidFill>
              </a:rPr>
              <a:t>consider</a:t>
            </a:r>
            <a:endParaRPr lang="sv-SE" sz="4400" dirty="0">
              <a:solidFill>
                <a:schemeClr val="tx1">
                  <a:lumMod val="50000"/>
                  <a:lumOff val="50000"/>
                </a:schemeClr>
              </a:solidFill>
            </a:endParaRPr>
          </a:p>
        </p:txBody>
      </p:sp>
    </p:spTree>
    <p:extLst>
      <p:ext uri="{BB962C8B-B14F-4D97-AF65-F5344CB8AC3E}">
        <p14:creationId xmlns:p14="http://schemas.microsoft.com/office/powerpoint/2010/main" val="864393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11"/>
          <p:cNvCxnSpPr/>
          <p:nvPr/>
        </p:nvCxnSpPr>
        <p:spPr>
          <a:xfrm>
            <a:off x="0" y="6858000"/>
            <a:ext cx="12192000" cy="0"/>
          </a:xfrm>
          <a:prstGeom prst="line">
            <a:avLst/>
          </a:prstGeom>
          <a:ln w="38100">
            <a:solidFill>
              <a:srgbClr val="ED551A"/>
            </a:solidFill>
          </a:ln>
          <a:effectLst/>
        </p:spPr>
        <p:style>
          <a:lnRef idx="2">
            <a:schemeClr val="accent1"/>
          </a:lnRef>
          <a:fillRef idx="0">
            <a:schemeClr val="accent1"/>
          </a:fillRef>
          <a:effectRef idx="1">
            <a:schemeClr val="accent1"/>
          </a:effectRef>
          <a:fontRef idx="minor">
            <a:schemeClr val="tx1"/>
          </a:fontRef>
        </p:style>
      </p:cxnSp>
      <p:sp>
        <p:nvSpPr>
          <p:cNvPr id="3" name="Underrubrik 27"/>
          <p:cNvSpPr>
            <a:spLocks noGrp="1"/>
          </p:cNvSpPr>
          <p:nvPr>
            <p:ph type="subTitle" idx="1"/>
          </p:nvPr>
        </p:nvSpPr>
        <p:spPr>
          <a:xfrm>
            <a:off x="1011219" y="1548384"/>
            <a:ext cx="9907793" cy="4108704"/>
          </a:xfrm>
        </p:spPr>
        <p:txBody>
          <a:bodyPr>
            <a:normAutofit lnSpcReduction="10000"/>
          </a:bodyPr>
          <a:lstStyle/>
          <a:p>
            <a:pPr algn="l"/>
            <a:r>
              <a:rPr lang="sv-SE" dirty="0"/>
              <a:t>3</a:t>
            </a:r>
            <a:r>
              <a:rPr lang="sv-SE" dirty="0" smtClean="0"/>
              <a:t>)</a:t>
            </a:r>
          </a:p>
          <a:p>
            <a:pPr algn="l"/>
            <a:endParaRPr lang="en-GB" sz="2800" dirty="0"/>
          </a:p>
          <a:p>
            <a:pPr algn="l"/>
            <a:r>
              <a:rPr lang="en-US" dirty="0" smtClean="0"/>
              <a:t>Some </a:t>
            </a:r>
            <a:r>
              <a:rPr lang="en-US" dirty="0"/>
              <a:t>SRC colleagues have felt misunderstood when it comes to the communication grade they got. Some panels might need support to think deeper and broader when it comes to communication. E.g. about how co-production and transdisciplinary connects to communication, or how the thoughtful selection of partners might be connected to dealing </a:t>
            </a:r>
            <a:r>
              <a:rPr lang="en-US" dirty="0" smtClean="0"/>
              <a:t>with real practice, </a:t>
            </a:r>
            <a:r>
              <a:rPr lang="en-US" dirty="0"/>
              <a:t>or how the carefully designed process can accelerate science-based action for sustainability, or how “</a:t>
            </a:r>
            <a:r>
              <a:rPr lang="en-US" dirty="0" err="1"/>
              <a:t>samverkan</a:t>
            </a:r>
            <a:r>
              <a:rPr lang="en-US" dirty="0"/>
              <a:t>” can shorten the implementation-time, or how “</a:t>
            </a:r>
            <a:r>
              <a:rPr lang="en-US" dirty="0" err="1"/>
              <a:t>samverkan</a:t>
            </a:r>
            <a:r>
              <a:rPr lang="en-US" dirty="0"/>
              <a:t>” can make results more context-relevant and ready to implement, or how “</a:t>
            </a:r>
            <a:r>
              <a:rPr lang="en-US" dirty="0" err="1"/>
              <a:t>samverkan</a:t>
            </a:r>
            <a:r>
              <a:rPr lang="en-US" dirty="0"/>
              <a:t>” can include identified change makers from the beginning of a</a:t>
            </a:r>
            <a:r>
              <a:rPr lang="en-US" dirty="0" smtClean="0"/>
              <a:t> </a:t>
            </a:r>
            <a:r>
              <a:rPr lang="en-US" dirty="0"/>
              <a:t>change process.</a:t>
            </a:r>
            <a:endParaRPr lang="en-GB" sz="2800" dirty="0"/>
          </a:p>
          <a:p>
            <a:pPr marL="0" lvl="1" algn="l"/>
            <a:endParaRPr lang="en-GB" sz="1900" dirty="0" smtClean="0"/>
          </a:p>
          <a:p>
            <a:pPr marL="0" lvl="1" algn="l"/>
            <a:endParaRPr lang="en-GB" sz="2600" dirty="0" smtClean="0"/>
          </a:p>
          <a:p>
            <a:pPr marL="342900" lvl="1" indent="-342900" algn="l">
              <a:buFontTx/>
              <a:buChar char="-"/>
            </a:pPr>
            <a:endParaRPr lang="en-GB" sz="2600" dirty="0"/>
          </a:p>
          <a:p>
            <a:pPr marL="342900" lvl="1" indent="-342900" algn="l">
              <a:buFont typeface="Arial" panose="020B0604020202020204" pitchFamily="34" charset="0"/>
              <a:buChar char="•"/>
            </a:pPr>
            <a:endParaRPr lang="en-GB" sz="2400" dirty="0" smtClean="0"/>
          </a:p>
          <a:p>
            <a:pPr marL="342900" lvl="1" indent="-342900" algn="l">
              <a:buFont typeface="Arial" panose="020B0604020202020204" pitchFamily="34" charset="0"/>
              <a:buChar char="•"/>
            </a:pPr>
            <a:endParaRPr lang="en-GB" sz="2400" dirty="0" smtClean="0"/>
          </a:p>
          <a:p>
            <a:pPr marL="342900" lvl="1" indent="-342900" algn="l">
              <a:buFont typeface="Arial" panose="020B0604020202020204" pitchFamily="34" charset="0"/>
              <a:buChar char="•"/>
            </a:pPr>
            <a:endParaRPr lang="en-GB" sz="2400" dirty="0"/>
          </a:p>
          <a:p>
            <a:pPr marL="342900" lvl="1" indent="-342900" algn="l">
              <a:buFont typeface="Arial" panose="020B0604020202020204" pitchFamily="34" charset="0"/>
              <a:buChar char="•"/>
            </a:pPr>
            <a:endParaRPr lang="en-GB" sz="2400" dirty="0"/>
          </a:p>
          <a:p>
            <a:pPr algn="l"/>
            <a:endParaRPr lang="en-GB" dirty="0" smtClean="0"/>
          </a:p>
          <a:p>
            <a:pPr lvl="0" algn="l"/>
            <a:endParaRPr lang="en-GB" dirty="0" smtClean="0"/>
          </a:p>
          <a:p>
            <a:pPr lvl="0" algn="l"/>
            <a:endParaRPr lang="en-GB" dirty="0" smtClean="0"/>
          </a:p>
          <a:p>
            <a:pPr marL="342900" lvl="0" indent="-342900" algn="l">
              <a:buFontTx/>
              <a:buChar char="-"/>
            </a:pPr>
            <a:endParaRPr lang="en-GB" dirty="0"/>
          </a:p>
          <a:p>
            <a:pPr marL="342900" lvl="0" indent="-342900" algn="l">
              <a:buFontTx/>
              <a:buChar char="-"/>
            </a:pPr>
            <a:endParaRPr lang="en-GB" dirty="0" smtClean="0"/>
          </a:p>
          <a:p>
            <a:pPr marL="342900" lvl="0" indent="-342900" algn="l">
              <a:buFontTx/>
              <a:buChar char="-"/>
            </a:pPr>
            <a:endParaRPr lang="en-GB" dirty="0"/>
          </a:p>
          <a:p>
            <a:pPr algn="l"/>
            <a:endParaRPr lang="sv-SE" sz="2800" dirty="0">
              <a:latin typeface="Arial" panose="020B0604020202020204" pitchFamily="34" charset="0"/>
              <a:cs typeface="Arial" panose="020B0604020202020204" pitchFamily="34" charset="0"/>
            </a:endParaRPr>
          </a:p>
        </p:txBody>
      </p:sp>
      <p:sp>
        <p:nvSpPr>
          <p:cNvPr id="6" name="Rubrik 26"/>
          <p:cNvSpPr>
            <a:spLocks noGrp="1"/>
          </p:cNvSpPr>
          <p:nvPr>
            <p:ph type="ctrTitle"/>
          </p:nvPr>
        </p:nvSpPr>
        <p:spPr>
          <a:xfrm>
            <a:off x="133350" y="350838"/>
            <a:ext cx="11753850" cy="947737"/>
          </a:xfrm>
        </p:spPr>
        <p:txBody>
          <a:bodyPr>
            <a:normAutofit/>
          </a:bodyPr>
          <a:lstStyle/>
          <a:p>
            <a:r>
              <a:rPr lang="sv-SE" sz="4400" dirty="0" smtClean="0">
                <a:solidFill>
                  <a:schemeClr val="tx1">
                    <a:lumMod val="50000"/>
                    <a:lumOff val="50000"/>
                  </a:schemeClr>
                </a:solidFill>
              </a:rPr>
              <a:t>3 </a:t>
            </a:r>
            <a:r>
              <a:rPr lang="sv-SE" sz="4400" dirty="0" err="1" smtClean="0">
                <a:solidFill>
                  <a:schemeClr val="tx1">
                    <a:lumMod val="50000"/>
                    <a:lumOff val="50000"/>
                  </a:schemeClr>
                </a:solidFill>
              </a:rPr>
              <a:t>things</a:t>
            </a:r>
            <a:r>
              <a:rPr lang="sv-SE" sz="4400" dirty="0" smtClean="0">
                <a:solidFill>
                  <a:schemeClr val="tx1">
                    <a:lumMod val="50000"/>
                    <a:lumOff val="50000"/>
                  </a:schemeClr>
                </a:solidFill>
              </a:rPr>
              <a:t> to </a:t>
            </a:r>
            <a:r>
              <a:rPr lang="sv-SE" sz="4400" dirty="0" err="1" smtClean="0">
                <a:solidFill>
                  <a:schemeClr val="tx1">
                    <a:lumMod val="50000"/>
                    <a:lumOff val="50000"/>
                  </a:schemeClr>
                </a:solidFill>
              </a:rPr>
              <a:t>consider</a:t>
            </a:r>
            <a:endParaRPr lang="sv-SE" sz="4400" dirty="0">
              <a:solidFill>
                <a:schemeClr val="tx1">
                  <a:lumMod val="50000"/>
                  <a:lumOff val="50000"/>
                </a:schemeClr>
              </a:solidFill>
            </a:endParaRPr>
          </a:p>
        </p:txBody>
      </p:sp>
    </p:spTree>
    <p:extLst>
      <p:ext uri="{BB962C8B-B14F-4D97-AF65-F5344CB8AC3E}">
        <p14:creationId xmlns:p14="http://schemas.microsoft.com/office/powerpoint/2010/main" val="3337758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6"/>
            <a:ext cx="10515600" cy="764428"/>
          </a:xfrm>
        </p:spPr>
        <p:txBody>
          <a:bodyPr/>
          <a:lstStyle/>
          <a:p>
            <a:r>
              <a:rPr lang="en-GB" dirty="0" smtClean="0">
                <a:solidFill>
                  <a:schemeClr val="bg1">
                    <a:lumMod val="50000"/>
                  </a:schemeClr>
                </a:solidFill>
              </a:rPr>
              <a:t>Additional </a:t>
            </a:r>
            <a:r>
              <a:rPr lang="en-GB" dirty="0">
                <a:solidFill>
                  <a:schemeClr val="bg1">
                    <a:lumMod val="50000"/>
                  </a:schemeClr>
                </a:solidFill>
              </a:rPr>
              <a:t>p</a:t>
            </a:r>
            <a:r>
              <a:rPr lang="en-GB" dirty="0" smtClean="0">
                <a:solidFill>
                  <a:schemeClr val="bg1">
                    <a:lumMod val="50000"/>
                  </a:schemeClr>
                </a:solidFill>
              </a:rPr>
              <a:t>otentials</a:t>
            </a:r>
            <a:endParaRPr lang="en-GB" dirty="0">
              <a:solidFill>
                <a:schemeClr val="bg1">
                  <a:lumMod val="50000"/>
                </a:schemeClr>
              </a:solidFill>
            </a:endParaRPr>
          </a:p>
        </p:txBody>
      </p:sp>
      <p:sp>
        <p:nvSpPr>
          <p:cNvPr id="3" name="Platshållare för innehåll 2"/>
          <p:cNvSpPr>
            <a:spLocks noGrp="1"/>
          </p:cNvSpPr>
          <p:nvPr>
            <p:ph idx="1"/>
          </p:nvPr>
        </p:nvSpPr>
        <p:spPr>
          <a:xfrm>
            <a:off x="838200" y="1237129"/>
            <a:ext cx="10515600" cy="4939834"/>
          </a:xfrm>
        </p:spPr>
        <p:txBody>
          <a:bodyPr>
            <a:normAutofit fontScale="92500" lnSpcReduction="20000"/>
          </a:bodyPr>
          <a:lstStyle/>
          <a:p>
            <a:pPr marL="0" indent="0">
              <a:buNone/>
            </a:pPr>
            <a:r>
              <a:rPr lang="en-GB" sz="2600" b="1" dirty="0"/>
              <a:t>Proactive </a:t>
            </a:r>
            <a:r>
              <a:rPr lang="en-GB" sz="2600" b="1" dirty="0" smtClean="0"/>
              <a:t>steps</a:t>
            </a:r>
            <a:endParaRPr lang="en-GB" sz="2600" dirty="0"/>
          </a:p>
          <a:p>
            <a:pPr>
              <a:buFont typeface="Arial" panose="020B0604020202020204" pitchFamily="34" charset="0"/>
              <a:buChar char="•"/>
            </a:pPr>
            <a:r>
              <a:rPr lang="en-GB" sz="2600" dirty="0" smtClean="0"/>
              <a:t>Have </a:t>
            </a:r>
            <a:r>
              <a:rPr lang="en-GB" sz="2600" dirty="0"/>
              <a:t>staff from SRC as members of the review panels of </a:t>
            </a:r>
            <a:r>
              <a:rPr lang="en-GB" sz="2600" dirty="0" err="1"/>
              <a:t>Formas</a:t>
            </a:r>
            <a:r>
              <a:rPr lang="en-GB" sz="2600" dirty="0"/>
              <a:t> and </a:t>
            </a:r>
            <a:r>
              <a:rPr lang="en-GB" sz="2600" dirty="0" smtClean="0"/>
              <a:t>VR</a:t>
            </a:r>
          </a:p>
          <a:p>
            <a:pPr marL="0" indent="0">
              <a:buNone/>
            </a:pPr>
            <a:r>
              <a:rPr lang="en-GB" sz="2600" b="1" dirty="0" smtClean="0"/>
              <a:t>Strategic </a:t>
            </a:r>
            <a:r>
              <a:rPr lang="en-GB" sz="2600" b="1" dirty="0"/>
              <a:t>arrangements</a:t>
            </a:r>
            <a:endParaRPr lang="en-GB" sz="2600" dirty="0"/>
          </a:p>
          <a:p>
            <a:pPr lvl="0"/>
            <a:r>
              <a:rPr lang="en-GB" sz="2600" dirty="0"/>
              <a:t>Share information among all SRC staff about upcoming calls </a:t>
            </a:r>
            <a:r>
              <a:rPr lang="en-GB" sz="2600" dirty="0" smtClean="0"/>
              <a:t>and </a:t>
            </a:r>
            <a:r>
              <a:rPr lang="en-GB" sz="2600" dirty="0"/>
              <a:t>alternative </a:t>
            </a:r>
            <a:r>
              <a:rPr lang="en-GB" sz="2600" dirty="0" smtClean="0"/>
              <a:t>funding</a:t>
            </a:r>
            <a:endParaRPr lang="en-GB" sz="2600" dirty="0"/>
          </a:p>
          <a:p>
            <a:pPr lvl="0"/>
            <a:r>
              <a:rPr lang="en-GB" sz="2600" dirty="0"/>
              <a:t>Strategically </a:t>
            </a:r>
            <a:r>
              <a:rPr lang="en-GB" sz="2600" dirty="0" smtClean="0"/>
              <a:t>facilitate </a:t>
            </a:r>
            <a:r>
              <a:rPr lang="en-GB" sz="2600" dirty="0"/>
              <a:t>for people to cooperate </a:t>
            </a:r>
            <a:r>
              <a:rPr lang="en-GB" sz="2600" dirty="0" smtClean="0"/>
              <a:t>synergised within SRCs vision</a:t>
            </a:r>
          </a:p>
          <a:p>
            <a:pPr marL="0" lvl="0" indent="0">
              <a:buNone/>
            </a:pPr>
            <a:r>
              <a:rPr lang="en-GB" sz="2600" b="1" dirty="0" smtClean="0"/>
              <a:t>Peer </a:t>
            </a:r>
            <a:r>
              <a:rPr lang="en-GB" sz="2600" b="1" dirty="0"/>
              <a:t>supporting</a:t>
            </a:r>
            <a:endParaRPr lang="en-GB" sz="2600" dirty="0"/>
          </a:p>
          <a:p>
            <a:pPr lvl="0"/>
            <a:r>
              <a:rPr lang="en-GB" sz="2600" dirty="0" smtClean="0"/>
              <a:t>Internal review processes </a:t>
            </a:r>
            <a:r>
              <a:rPr lang="en-GB" sz="2600" dirty="0"/>
              <a:t>and feedback groups across </a:t>
            </a:r>
            <a:r>
              <a:rPr lang="en-GB" sz="2600" dirty="0" smtClean="0"/>
              <a:t>applications</a:t>
            </a:r>
            <a:r>
              <a:rPr lang="en-GB" sz="2600" dirty="0"/>
              <a:t> </a:t>
            </a:r>
            <a:endParaRPr lang="en-GB" sz="2600" dirty="0" smtClean="0"/>
          </a:p>
          <a:p>
            <a:r>
              <a:rPr lang="en-GB" sz="2600" dirty="0"/>
              <a:t>Share experiences and arrange discussion groups among </a:t>
            </a:r>
            <a:r>
              <a:rPr lang="en-GB" sz="2600" dirty="0" smtClean="0"/>
              <a:t>staff</a:t>
            </a:r>
          </a:p>
          <a:p>
            <a:pPr marL="0" lvl="0" indent="0">
              <a:buNone/>
            </a:pPr>
            <a:r>
              <a:rPr lang="en-GB" sz="2600" b="1" dirty="0" smtClean="0"/>
              <a:t>Application </a:t>
            </a:r>
            <a:r>
              <a:rPr lang="en-GB" sz="2600" b="1" dirty="0"/>
              <a:t>styling</a:t>
            </a:r>
            <a:endParaRPr lang="en-GB" sz="2600" dirty="0"/>
          </a:p>
          <a:p>
            <a:r>
              <a:rPr lang="en-GB" sz="2600" dirty="0" smtClean="0"/>
              <a:t>Start </a:t>
            </a:r>
            <a:r>
              <a:rPr lang="en-GB" sz="2600" dirty="0"/>
              <a:t>preparing and writing the proposal well in </a:t>
            </a:r>
            <a:r>
              <a:rPr lang="en-GB" sz="2600" dirty="0" smtClean="0"/>
              <a:t>time</a:t>
            </a:r>
            <a:r>
              <a:rPr lang="en-GB" sz="2600" dirty="0"/>
              <a:t>.</a:t>
            </a:r>
            <a:r>
              <a:rPr lang="en-GB" sz="2600" dirty="0" smtClean="0"/>
              <a:t> Avoid vagueness. </a:t>
            </a:r>
            <a:r>
              <a:rPr lang="en-GB" sz="2600" dirty="0"/>
              <a:t>If you can't be specific, explain why you can't be specific (e.g. CAS dynamics</a:t>
            </a:r>
            <a:r>
              <a:rPr lang="en-GB" sz="2600" dirty="0" smtClean="0"/>
              <a:t>).</a:t>
            </a:r>
          </a:p>
          <a:p>
            <a:pPr marL="0" indent="0">
              <a:buNone/>
            </a:pPr>
            <a:r>
              <a:rPr lang="en-GB" sz="2600" b="1" i="1" dirty="0" smtClean="0"/>
              <a:t>Current trends among others?: </a:t>
            </a:r>
            <a:r>
              <a:rPr lang="en-GB" sz="2600" i="1" dirty="0" smtClean="0"/>
              <a:t>hire an application pro writer</a:t>
            </a:r>
            <a:endParaRPr lang="en-GB" sz="2600" i="1" dirty="0"/>
          </a:p>
          <a:p>
            <a:endParaRPr lang="en-GB" dirty="0"/>
          </a:p>
        </p:txBody>
      </p:sp>
    </p:spTree>
    <p:extLst>
      <p:ext uri="{BB962C8B-B14F-4D97-AF65-F5344CB8AC3E}">
        <p14:creationId xmlns:p14="http://schemas.microsoft.com/office/powerpoint/2010/main" val="32383359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51975"/>
            <a:ext cx="10515600" cy="861247"/>
          </a:xfrm>
        </p:spPr>
        <p:txBody>
          <a:bodyPr/>
          <a:lstStyle/>
          <a:p>
            <a:r>
              <a:rPr lang="sv-SE" dirty="0" err="1" smtClean="0">
                <a:solidFill>
                  <a:schemeClr val="tx1">
                    <a:lumMod val="50000"/>
                    <a:lumOff val="50000"/>
                  </a:schemeClr>
                </a:solidFill>
              </a:rPr>
              <a:t>Approved</a:t>
            </a:r>
            <a:r>
              <a:rPr lang="sv-SE" dirty="0" smtClean="0">
                <a:solidFill>
                  <a:schemeClr val="tx1">
                    <a:lumMod val="50000"/>
                    <a:lumOff val="50000"/>
                  </a:schemeClr>
                </a:solidFill>
              </a:rPr>
              <a:t> grants from VR</a:t>
            </a:r>
            <a:endParaRPr lang="en-GB" dirty="0"/>
          </a:p>
        </p:txBody>
      </p:sp>
      <p:graphicFrame>
        <p:nvGraphicFramePr>
          <p:cNvPr id="7" name="Platshållare för innehåll 6"/>
          <p:cNvGraphicFramePr>
            <a:graphicFrameLocks noGrp="1"/>
          </p:cNvGraphicFramePr>
          <p:nvPr>
            <p:ph idx="1"/>
            <p:extLst>
              <p:ext uri="{D42A27DB-BD31-4B8C-83A1-F6EECF244321}">
                <p14:modId xmlns:p14="http://schemas.microsoft.com/office/powerpoint/2010/main" val="14932982"/>
              </p:ext>
            </p:extLst>
          </p:nvPr>
        </p:nvGraphicFramePr>
        <p:xfrm>
          <a:off x="838201" y="807412"/>
          <a:ext cx="10328237" cy="5316319"/>
        </p:xfrm>
        <a:graphic>
          <a:graphicData uri="http://schemas.openxmlformats.org/drawingml/2006/table">
            <a:tbl>
              <a:tblPr>
                <a:tableStyleId>{5C22544A-7EE6-4342-B048-85BDC9FD1C3A}</a:tableStyleId>
              </a:tblPr>
              <a:tblGrid>
                <a:gridCol w="3086063">
                  <a:extLst>
                    <a:ext uri="{9D8B030D-6E8A-4147-A177-3AD203B41FA5}">
                      <a16:colId xmlns:a16="http://schemas.microsoft.com/office/drawing/2014/main" val="1258772278"/>
                    </a:ext>
                  </a:extLst>
                </a:gridCol>
                <a:gridCol w="755312">
                  <a:extLst>
                    <a:ext uri="{9D8B030D-6E8A-4147-A177-3AD203B41FA5}">
                      <a16:colId xmlns:a16="http://schemas.microsoft.com/office/drawing/2014/main" val="2871564118"/>
                    </a:ext>
                  </a:extLst>
                </a:gridCol>
                <a:gridCol w="583607">
                  <a:extLst>
                    <a:ext uri="{9D8B030D-6E8A-4147-A177-3AD203B41FA5}">
                      <a16:colId xmlns:a16="http://schemas.microsoft.com/office/drawing/2014/main" val="2848769210"/>
                    </a:ext>
                  </a:extLst>
                </a:gridCol>
                <a:gridCol w="1142795">
                  <a:extLst>
                    <a:ext uri="{9D8B030D-6E8A-4147-A177-3AD203B41FA5}">
                      <a16:colId xmlns:a16="http://schemas.microsoft.com/office/drawing/2014/main" val="2022762462"/>
                    </a:ext>
                  </a:extLst>
                </a:gridCol>
                <a:gridCol w="4760460">
                  <a:extLst>
                    <a:ext uri="{9D8B030D-6E8A-4147-A177-3AD203B41FA5}">
                      <a16:colId xmlns:a16="http://schemas.microsoft.com/office/drawing/2014/main" val="3220628463"/>
                    </a:ext>
                  </a:extLst>
                </a:gridCol>
              </a:tblGrid>
              <a:tr h="263498">
                <a:tc>
                  <a:txBody>
                    <a:bodyPr/>
                    <a:lstStyle/>
                    <a:p>
                      <a:pPr algn="l" fontAlgn="b"/>
                      <a:r>
                        <a:rPr lang="sv-SE" sz="1200" b="1" u="none" strike="noStrike" dirty="0" err="1" smtClean="0">
                          <a:effectLst/>
                        </a:rPr>
                        <a:t>Name</a:t>
                      </a:r>
                      <a:r>
                        <a:rPr lang="sv-SE" sz="1200" b="1" u="none" strike="noStrike" dirty="0" smtClean="0">
                          <a:effectLst/>
                        </a:rPr>
                        <a:t> </a:t>
                      </a:r>
                      <a:r>
                        <a:rPr lang="sv-SE" sz="1200" b="1" u="none" strike="noStrike" dirty="0" err="1" smtClean="0">
                          <a:effectLst/>
                        </a:rPr>
                        <a:t>of</a:t>
                      </a:r>
                      <a:r>
                        <a:rPr lang="sv-SE" sz="1200" b="1" u="none" strike="noStrike" baseline="0" dirty="0" smtClean="0">
                          <a:effectLst/>
                        </a:rPr>
                        <a:t> grant</a:t>
                      </a:r>
                      <a:endParaRPr lang="sv-SE" sz="1200" b="1" i="0" u="none" strike="noStrike" dirty="0">
                        <a:solidFill>
                          <a:srgbClr val="000000"/>
                        </a:solidFill>
                        <a:effectLst/>
                        <a:latin typeface="Calibri" panose="020F0502020204030204" pitchFamily="34" charset="0"/>
                      </a:endParaRPr>
                    </a:p>
                  </a:txBody>
                  <a:tcPr marL="4860" marR="4860" marT="4860" marB="0"/>
                </a:tc>
                <a:tc>
                  <a:txBody>
                    <a:bodyPr/>
                    <a:lstStyle/>
                    <a:p>
                      <a:pPr algn="l" fontAlgn="b"/>
                      <a:endParaRPr lang="en-GB" sz="1200" b="1" i="0" u="none" strike="noStrike" dirty="0">
                        <a:solidFill>
                          <a:srgbClr val="000000"/>
                        </a:solidFill>
                        <a:effectLst/>
                        <a:latin typeface="Calibri" panose="020F0502020204030204" pitchFamily="34" charset="0"/>
                      </a:endParaRPr>
                    </a:p>
                  </a:txBody>
                  <a:tcPr marL="4860" marR="4860" marT="4860" marB="0"/>
                </a:tc>
                <a:tc>
                  <a:txBody>
                    <a:bodyPr/>
                    <a:lstStyle/>
                    <a:p>
                      <a:pPr algn="l" fontAlgn="b"/>
                      <a:r>
                        <a:rPr lang="en-GB" sz="1200" b="1" i="0" u="none" strike="noStrike" dirty="0" smtClean="0">
                          <a:solidFill>
                            <a:schemeClr val="dk1"/>
                          </a:solidFill>
                          <a:effectLst/>
                          <a:latin typeface="+mn-lt"/>
                        </a:rPr>
                        <a:t>Year</a:t>
                      </a:r>
                      <a:endParaRPr lang="en-GB" sz="1200" b="1" i="0" u="none" strike="noStrike" dirty="0">
                        <a:solidFill>
                          <a:srgbClr val="000000"/>
                        </a:solidFill>
                        <a:effectLst/>
                        <a:latin typeface="Calibri" panose="020F0502020204030204" pitchFamily="34" charset="0"/>
                      </a:endParaRPr>
                    </a:p>
                  </a:txBody>
                  <a:tcPr marL="4860" marR="4860" marT="4860" marB="0"/>
                </a:tc>
                <a:tc>
                  <a:txBody>
                    <a:bodyPr/>
                    <a:lstStyle/>
                    <a:p>
                      <a:pPr algn="l" fontAlgn="b"/>
                      <a:endParaRPr lang="en-GB" sz="1200" b="1" i="0" u="none" strike="noStrike" dirty="0">
                        <a:solidFill>
                          <a:srgbClr val="000000"/>
                        </a:solidFill>
                        <a:effectLst/>
                        <a:latin typeface="Calibri" panose="020F0502020204030204" pitchFamily="34" charset="0"/>
                      </a:endParaRPr>
                    </a:p>
                  </a:txBody>
                  <a:tcPr marL="4860" marR="4860" marT="4860" marB="0"/>
                </a:tc>
                <a:tc>
                  <a:txBody>
                    <a:bodyPr/>
                    <a:lstStyle/>
                    <a:p>
                      <a:pPr algn="l" fontAlgn="b"/>
                      <a:r>
                        <a:rPr lang="en-GB" sz="1200" b="1" u="none" strike="noStrike" dirty="0" smtClean="0">
                          <a:effectLst/>
                        </a:rPr>
                        <a:t>Title</a:t>
                      </a:r>
                      <a:endParaRPr lang="en-GB" sz="1200" b="1" i="0" u="none" strike="noStrike" dirty="0">
                        <a:solidFill>
                          <a:srgbClr val="000000"/>
                        </a:solidFill>
                        <a:effectLst/>
                        <a:latin typeface="Calibri" panose="020F0502020204030204" pitchFamily="34" charset="0"/>
                      </a:endParaRPr>
                    </a:p>
                  </a:txBody>
                  <a:tcPr marL="4860" marR="4860" marT="4860" marB="0"/>
                </a:tc>
                <a:extLst>
                  <a:ext uri="{0D108BD9-81ED-4DB2-BD59-A6C34878D82A}">
                    <a16:rowId xmlns:a16="http://schemas.microsoft.com/office/drawing/2014/main" val="1620713771"/>
                  </a:ext>
                </a:extLst>
              </a:tr>
              <a:tr h="387064">
                <a:tc>
                  <a:txBody>
                    <a:bodyPr/>
                    <a:lstStyle/>
                    <a:p>
                      <a:pPr algn="l" fontAlgn="b"/>
                      <a:r>
                        <a:rPr lang="sv-SE" sz="1200" u="none" strike="noStrike" dirty="0">
                          <a:effectLst/>
                        </a:rPr>
                        <a:t>Forskningsbidrag Stora utlysningen 2018 (</a:t>
                      </a:r>
                      <a:r>
                        <a:rPr lang="sv-SE" sz="1200" b="1" u="none" strike="noStrike" dirty="0">
                          <a:effectLst/>
                        </a:rPr>
                        <a:t>Humaniora och samhälls</a:t>
                      </a:r>
                      <a:r>
                        <a:rPr lang="sv-SE" sz="1200" u="none" strike="noStrike" dirty="0">
                          <a:effectLst/>
                        </a:rPr>
                        <a:t>vetenskap)</a:t>
                      </a:r>
                      <a:endParaRPr lang="sv-SE" sz="1200" b="0" i="0" u="none" strike="noStrike" dirty="0">
                        <a:solidFill>
                          <a:srgbClr val="000000"/>
                        </a:solidFill>
                        <a:effectLst/>
                        <a:latin typeface="Calibri" panose="020F0502020204030204" pitchFamily="34" charset="0"/>
                      </a:endParaRPr>
                    </a:p>
                  </a:txBody>
                  <a:tcPr marL="4860" marR="4860" marT="4860" marB="0"/>
                </a:tc>
                <a:tc>
                  <a:txBody>
                    <a:bodyPr/>
                    <a:lstStyle/>
                    <a:p>
                      <a:pPr algn="r" fontAlgn="b"/>
                      <a:r>
                        <a:rPr lang="en-GB" sz="1200" u="none" strike="noStrike" dirty="0">
                          <a:effectLst/>
                        </a:rPr>
                        <a:t>5 000 000</a:t>
                      </a:r>
                      <a:endParaRPr lang="en-GB" sz="1200" b="0" i="0" u="none" strike="noStrike" dirty="0">
                        <a:solidFill>
                          <a:srgbClr val="000000"/>
                        </a:solidFill>
                        <a:effectLst/>
                        <a:latin typeface="Calibri" panose="020F0502020204030204" pitchFamily="34" charset="0"/>
                      </a:endParaRPr>
                    </a:p>
                  </a:txBody>
                  <a:tcPr marL="4860" marR="4860" marT="4860" marB="0"/>
                </a:tc>
                <a:tc>
                  <a:txBody>
                    <a:bodyPr/>
                    <a:lstStyle/>
                    <a:p>
                      <a:pPr algn="ctr" fontAlgn="b"/>
                      <a:r>
                        <a:rPr lang="en-GB" sz="1200" u="none" strike="noStrike" dirty="0">
                          <a:effectLst/>
                        </a:rPr>
                        <a:t>2018</a:t>
                      </a:r>
                      <a:endParaRPr lang="en-GB" sz="1200" b="0" i="0" u="none" strike="noStrike" dirty="0">
                        <a:solidFill>
                          <a:srgbClr val="000000"/>
                        </a:solidFill>
                        <a:effectLst/>
                        <a:latin typeface="Calibri" panose="020F0502020204030204" pitchFamily="34" charset="0"/>
                      </a:endParaRPr>
                    </a:p>
                  </a:txBody>
                  <a:tcPr marL="4860" marR="4860" marT="4860" marB="0"/>
                </a:tc>
                <a:tc>
                  <a:txBody>
                    <a:bodyPr/>
                    <a:lstStyle/>
                    <a:p>
                      <a:pPr algn="l" fontAlgn="b"/>
                      <a:r>
                        <a:rPr lang="en-GB" sz="1200" u="none" strike="noStrike">
                          <a:effectLst/>
                        </a:rPr>
                        <a:t>Deutsch Lisa</a:t>
                      </a:r>
                      <a:endParaRPr lang="en-GB" sz="1200" b="0" i="0" u="none" strike="noStrike">
                        <a:solidFill>
                          <a:srgbClr val="000000"/>
                        </a:solidFill>
                        <a:effectLst/>
                        <a:latin typeface="Calibri" panose="020F0502020204030204" pitchFamily="34" charset="0"/>
                      </a:endParaRPr>
                    </a:p>
                  </a:txBody>
                  <a:tcPr marL="4860" marR="4860" marT="4860" marB="0"/>
                </a:tc>
                <a:tc>
                  <a:txBody>
                    <a:bodyPr/>
                    <a:lstStyle/>
                    <a:p>
                      <a:pPr algn="l" fontAlgn="b"/>
                      <a:r>
                        <a:rPr lang="en-GB" sz="1200" i="1" u="none" strike="noStrike" dirty="0" smtClean="0">
                          <a:effectLst/>
                        </a:rPr>
                        <a:t>The Miracle Bean:  Agrofood globalization through the lens of the soybean</a:t>
                      </a:r>
                      <a:endParaRPr lang="en-GB" sz="1200" b="0" i="1" u="none" strike="noStrike" dirty="0">
                        <a:solidFill>
                          <a:srgbClr val="000000"/>
                        </a:solidFill>
                        <a:effectLst/>
                        <a:latin typeface="Calibri" panose="020F0502020204030204" pitchFamily="34" charset="0"/>
                      </a:endParaRPr>
                    </a:p>
                  </a:txBody>
                  <a:tcPr marL="4860" marR="4860" marT="4860" marB="0"/>
                </a:tc>
                <a:extLst>
                  <a:ext uri="{0D108BD9-81ED-4DB2-BD59-A6C34878D82A}">
                    <a16:rowId xmlns:a16="http://schemas.microsoft.com/office/drawing/2014/main" val="185892337"/>
                  </a:ext>
                </a:extLst>
              </a:tr>
              <a:tr h="387064">
                <a:tc>
                  <a:txBody>
                    <a:bodyPr/>
                    <a:lstStyle/>
                    <a:p>
                      <a:pPr algn="l" fontAlgn="b"/>
                      <a:r>
                        <a:rPr lang="sv-SE" sz="1200" u="none" strike="noStrike" dirty="0">
                          <a:effectLst/>
                        </a:rPr>
                        <a:t>Forskningsbidrag Stora utlysningen 2016 (</a:t>
                      </a:r>
                      <a:r>
                        <a:rPr lang="sv-SE" sz="1200" b="1" u="none" strike="noStrike" dirty="0">
                          <a:effectLst/>
                        </a:rPr>
                        <a:t>Naturvetenskap och teknik</a:t>
                      </a:r>
                      <a:r>
                        <a:rPr lang="sv-SE" sz="1200" u="none" strike="noStrike" dirty="0">
                          <a:effectLst/>
                        </a:rPr>
                        <a:t>vetenskap</a:t>
                      </a:r>
                      <a:r>
                        <a:rPr lang="sv-SE" sz="1200" u="none" strike="noStrike" dirty="0" smtClean="0">
                          <a:effectLst/>
                        </a:rPr>
                        <a:t>)</a:t>
                      </a:r>
                      <a:endParaRPr lang="sv-SE" sz="1200" b="0" i="0" u="none" strike="noStrike" dirty="0">
                        <a:solidFill>
                          <a:srgbClr val="000000"/>
                        </a:solidFill>
                        <a:effectLst/>
                        <a:latin typeface="Calibri" panose="020F0502020204030204" pitchFamily="34" charset="0"/>
                      </a:endParaRPr>
                    </a:p>
                  </a:txBody>
                  <a:tcPr marL="4860" marR="4860" marT="4860" marB="0"/>
                </a:tc>
                <a:tc>
                  <a:txBody>
                    <a:bodyPr/>
                    <a:lstStyle/>
                    <a:p>
                      <a:pPr algn="r" fontAlgn="b"/>
                      <a:r>
                        <a:rPr lang="en-GB" sz="1200" u="none" strike="noStrike">
                          <a:effectLst/>
                        </a:rPr>
                        <a:t>3 000 000</a:t>
                      </a:r>
                      <a:endParaRPr lang="en-GB" sz="1200" b="0" i="0" u="none" strike="noStrike">
                        <a:solidFill>
                          <a:srgbClr val="000000"/>
                        </a:solidFill>
                        <a:effectLst/>
                        <a:latin typeface="Calibri" panose="020F0502020204030204" pitchFamily="34" charset="0"/>
                      </a:endParaRPr>
                    </a:p>
                  </a:txBody>
                  <a:tcPr marL="4860" marR="4860" marT="4860" marB="0"/>
                </a:tc>
                <a:tc>
                  <a:txBody>
                    <a:bodyPr/>
                    <a:lstStyle/>
                    <a:p>
                      <a:pPr algn="ctr" fontAlgn="b"/>
                      <a:r>
                        <a:rPr lang="en-GB" sz="1200" u="none" strike="noStrike" dirty="0">
                          <a:effectLst/>
                        </a:rPr>
                        <a:t>2016</a:t>
                      </a:r>
                      <a:endParaRPr lang="en-GB" sz="1200" b="0" i="0" u="none" strike="noStrike" dirty="0">
                        <a:solidFill>
                          <a:srgbClr val="000000"/>
                        </a:solidFill>
                        <a:effectLst/>
                        <a:latin typeface="Calibri" panose="020F0502020204030204" pitchFamily="34" charset="0"/>
                      </a:endParaRPr>
                    </a:p>
                  </a:txBody>
                  <a:tcPr marL="4860" marR="4860" marT="4860" marB="0"/>
                </a:tc>
                <a:tc>
                  <a:txBody>
                    <a:bodyPr/>
                    <a:lstStyle/>
                    <a:p>
                      <a:pPr algn="l" fontAlgn="b"/>
                      <a:r>
                        <a:rPr lang="en-GB" sz="1200" u="none" strike="noStrike">
                          <a:effectLst/>
                        </a:rPr>
                        <a:t>Bodin Örjan</a:t>
                      </a:r>
                      <a:endParaRPr lang="en-GB" sz="1200" b="0" i="0" u="none" strike="noStrike">
                        <a:solidFill>
                          <a:srgbClr val="000000"/>
                        </a:solidFill>
                        <a:effectLst/>
                        <a:latin typeface="Calibri" panose="020F0502020204030204" pitchFamily="34" charset="0"/>
                      </a:endParaRPr>
                    </a:p>
                  </a:txBody>
                  <a:tcPr marL="4860" marR="4860" marT="4860" marB="0"/>
                </a:tc>
                <a:tc>
                  <a:txBody>
                    <a:bodyPr/>
                    <a:lstStyle/>
                    <a:p>
                      <a:pPr algn="l" fontAlgn="b"/>
                      <a:r>
                        <a:rPr lang="en-GB" sz="1200" i="1" u="none" strike="noStrike" dirty="0">
                          <a:effectLst/>
                        </a:rPr>
                        <a:t>Is collaborative natural resource management improving ecological status, and if so, how?</a:t>
                      </a:r>
                      <a:endParaRPr lang="en-GB" sz="1200" b="0" i="1" u="none" strike="noStrike" dirty="0">
                        <a:solidFill>
                          <a:srgbClr val="000000"/>
                        </a:solidFill>
                        <a:effectLst/>
                        <a:latin typeface="Calibri" panose="020F0502020204030204" pitchFamily="34" charset="0"/>
                      </a:endParaRPr>
                    </a:p>
                  </a:txBody>
                  <a:tcPr marL="4860" marR="4860" marT="4860" marB="0"/>
                </a:tc>
                <a:extLst>
                  <a:ext uri="{0D108BD9-81ED-4DB2-BD59-A6C34878D82A}">
                    <a16:rowId xmlns:a16="http://schemas.microsoft.com/office/drawing/2014/main" val="3766260188"/>
                  </a:ext>
                </a:extLst>
              </a:tr>
              <a:tr h="387064">
                <a:tc>
                  <a:txBody>
                    <a:bodyPr/>
                    <a:lstStyle/>
                    <a:p>
                      <a:pPr algn="l" fontAlgn="b"/>
                      <a:r>
                        <a:rPr lang="sv-SE" sz="1200" u="none" strike="noStrike" dirty="0">
                          <a:effectLst/>
                        </a:rPr>
                        <a:t>Forskningsbidrag Stora utlysningen 2015 (</a:t>
                      </a:r>
                      <a:r>
                        <a:rPr lang="sv-SE" sz="1200" b="1" u="none" strike="noStrike" dirty="0">
                          <a:effectLst/>
                        </a:rPr>
                        <a:t>Utveckling</a:t>
                      </a:r>
                      <a:r>
                        <a:rPr lang="sv-SE" sz="1200" u="none" strike="noStrike" dirty="0">
                          <a:effectLst/>
                        </a:rPr>
                        <a:t>sforskning</a:t>
                      </a:r>
                      <a:r>
                        <a:rPr lang="sv-SE" sz="1200" u="none" strike="noStrike" dirty="0" smtClean="0">
                          <a:effectLst/>
                        </a:rPr>
                        <a:t>)</a:t>
                      </a:r>
                      <a:endParaRPr lang="sv-SE" sz="1200" b="0" i="0" u="none" strike="noStrike" dirty="0">
                        <a:solidFill>
                          <a:srgbClr val="000000"/>
                        </a:solidFill>
                        <a:effectLst/>
                        <a:latin typeface="Calibri" panose="020F0502020204030204" pitchFamily="34" charset="0"/>
                      </a:endParaRPr>
                    </a:p>
                  </a:txBody>
                  <a:tcPr marL="4860" marR="4860" marT="4860" marB="0"/>
                </a:tc>
                <a:tc>
                  <a:txBody>
                    <a:bodyPr/>
                    <a:lstStyle/>
                    <a:p>
                      <a:pPr algn="r" fontAlgn="b"/>
                      <a:r>
                        <a:rPr lang="en-GB" sz="1200" u="none" strike="noStrike">
                          <a:effectLst/>
                        </a:rPr>
                        <a:t>3 600 000</a:t>
                      </a:r>
                      <a:endParaRPr lang="en-GB" sz="1200" b="0" i="0" u="none" strike="noStrike">
                        <a:solidFill>
                          <a:srgbClr val="000000"/>
                        </a:solidFill>
                        <a:effectLst/>
                        <a:latin typeface="Calibri" panose="020F0502020204030204" pitchFamily="34" charset="0"/>
                      </a:endParaRPr>
                    </a:p>
                  </a:txBody>
                  <a:tcPr marL="4860" marR="4860" marT="4860" marB="0"/>
                </a:tc>
                <a:tc>
                  <a:txBody>
                    <a:bodyPr/>
                    <a:lstStyle/>
                    <a:p>
                      <a:pPr algn="ctr" fontAlgn="b"/>
                      <a:r>
                        <a:rPr lang="en-GB" sz="1200" u="none" strike="noStrike" dirty="0">
                          <a:effectLst/>
                        </a:rPr>
                        <a:t>2015</a:t>
                      </a:r>
                      <a:endParaRPr lang="en-GB" sz="1200" b="0" i="0" u="none" strike="noStrike" dirty="0">
                        <a:solidFill>
                          <a:srgbClr val="000000"/>
                        </a:solidFill>
                        <a:effectLst/>
                        <a:latin typeface="Calibri" panose="020F0502020204030204" pitchFamily="34" charset="0"/>
                      </a:endParaRPr>
                    </a:p>
                  </a:txBody>
                  <a:tcPr marL="4860" marR="4860" marT="4860" marB="0"/>
                </a:tc>
                <a:tc>
                  <a:txBody>
                    <a:bodyPr/>
                    <a:lstStyle/>
                    <a:p>
                      <a:pPr algn="l" fontAlgn="b"/>
                      <a:r>
                        <a:rPr lang="en-GB" sz="1200" u="none" strike="noStrike" dirty="0">
                          <a:effectLst/>
                        </a:rPr>
                        <a:t>Tengö Maria</a:t>
                      </a:r>
                      <a:endParaRPr lang="en-GB" sz="1200" b="0" i="0" u="none" strike="noStrike" dirty="0">
                        <a:solidFill>
                          <a:srgbClr val="000000"/>
                        </a:solidFill>
                        <a:effectLst/>
                        <a:latin typeface="Calibri" panose="020F0502020204030204" pitchFamily="34" charset="0"/>
                      </a:endParaRPr>
                    </a:p>
                  </a:txBody>
                  <a:tcPr marL="4860" marR="4860" marT="4860" marB="0"/>
                </a:tc>
                <a:tc>
                  <a:txBody>
                    <a:bodyPr/>
                    <a:lstStyle/>
                    <a:p>
                      <a:pPr algn="l" fontAlgn="b"/>
                      <a:r>
                        <a:rPr lang="en-GB" sz="1200" i="1" u="none" strike="noStrike" dirty="0">
                          <a:effectLst/>
                        </a:rPr>
                        <a:t>Connecting diverse knowledge systems at </a:t>
                      </a:r>
                      <a:r>
                        <a:rPr lang="en-GB" sz="1200" i="1" u="none" strike="noStrike" dirty="0" smtClean="0">
                          <a:effectLst/>
                        </a:rPr>
                        <a:t>multiple </a:t>
                      </a:r>
                      <a:r>
                        <a:rPr lang="en-GB" sz="1200" i="1" u="none" strike="noStrike" dirty="0">
                          <a:effectLst/>
                        </a:rPr>
                        <a:t>scales for enhanced ecosystem governance - developing the </a:t>
                      </a:r>
                      <a:r>
                        <a:rPr lang="en-GB" sz="1200" i="1" u="none" strike="noStrike" dirty="0" smtClean="0">
                          <a:effectLst/>
                        </a:rPr>
                        <a:t>Multiple </a:t>
                      </a:r>
                      <a:r>
                        <a:rPr lang="en-GB" sz="1200" i="1" u="none" strike="noStrike" dirty="0">
                          <a:effectLst/>
                        </a:rPr>
                        <a:t>Evidence Base approach</a:t>
                      </a:r>
                      <a:endParaRPr lang="en-GB" sz="1200" b="0" i="1" u="none" strike="noStrike" dirty="0">
                        <a:solidFill>
                          <a:srgbClr val="000000"/>
                        </a:solidFill>
                        <a:effectLst/>
                        <a:latin typeface="Calibri" panose="020F0502020204030204" pitchFamily="34" charset="0"/>
                      </a:endParaRPr>
                    </a:p>
                  </a:txBody>
                  <a:tcPr marL="4860" marR="4860" marT="4860" marB="0"/>
                </a:tc>
                <a:extLst>
                  <a:ext uri="{0D108BD9-81ED-4DB2-BD59-A6C34878D82A}">
                    <a16:rowId xmlns:a16="http://schemas.microsoft.com/office/drawing/2014/main" val="2347176815"/>
                  </a:ext>
                </a:extLst>
              </a:tr>
              <a:tr h="396085">
                <a:tc>
                  <a:txBody>
                    <a:bodyPr/>
                    <a:lstStyle/>
                    <a:p>
                      <a:pPr algn="l" fontAlgn="b"/>
                      <a:r>
                        <a:rPr lang="sv-SE" sz="1200" u="none" strike="noStrike" dirty="0">
                          <a:effectLst/>
                        </a:rPr>
                        <a:t>Bidrag till forskningsmiljö </a:t>
                      </a:r>
                      <a:r>
                        <a:rPr lang="sv-SE" sz="1200" b="1" u="none" strike="noStrike" dirty="0">
                          <a:effectLst/>
                        </a:rPr>
                        <a:t>Tvärvetenskap</a:t>
                      </a:r>
                      <a:r>
                        <a:rPr lang="sv-SE" sz="1200" u="none" strike="noStrike" dirty="0">
                          <a:effectLst/>
                        </a:rPr>
                        <a:t> 2018 (Vetenskapsrådet)</a:t>
                      </a:r>
                      <a:endParaRPr lang="sv-SE" sz="1200" b="0" i="0" u="none" strike="noStrike" dirty="0">
                        <a:solidFill>
                          <a:srgbClr val="000000"/>
                        </a:solidFill>
                        <a:effectLst/>
                        <a:latin typeface="Calibri" panose="020F0502020204030204" pitchFamily="34" charset="0"/>
                      </a:endParaRPr>
                    </a:p>
                  </a:txBody>
                  <a:tcPr marL="4860" marR="4860" marT="4860" marB="0"/>
                </a:tc>
                <a:tc>
                  <a:txBody>
                    <a:bodyPr/>
                    <a:lstStyle/>
                    <a:p>
                      <a:pPr algn="r" fontAlgn="b"/>
                      <a:r>
                        <a:rPr lang="en-GB" sz="1200" u="none" strike="noStrike">
                          <a:effectLst/>
                        </a:rPr>
                        <a:t>18 110 000</a:t>
                      </a:r>
                      <a:endParaRPr lang="en-GB" sz="1200" b="0" i="0" u="none" strike="noStrike">
                        <a:solidFill>
                          <a:srgbClr val="000000"/>
                        </a:solidFill>
                        <a:effectLst/>
                        <a:latin typeface="Calibri" panose="020F0502020204030204" pitchFamily="34" charset="0"/>
                      </a:endParaRPr>
                    </a:p>
                  </a:txBody>
                  <a:tcPr marL="4860" marR="4860" marT="4860" marB="0"/>
                </a:tc>
                <a:tc>
                  <a:txBody>
                    <a:bodyPr/>
                    <a:lstStyle/>
                    <a:p>
                      <a:pPr algn="ctr" fontAlgn="b"/>
                      <a:r>
                        <a:rPr lang="en-GB" sz="1200" u="none" strike="noStrike" dirty="0">
                          <a:effectLst/>
                        </a:rPr>
                        <a:t>2018</a:t>
                      </a:r>
                      <a:endParaRPr lang="en-GB" sz="1200" b="0" i="0" u="none" strike="noStrike" dirty="0">
                        <a:solidFill>
                          <a:srgbClr val="000000"/>
                        </a:solidFill>
                        <a:effectLst/>
                        <a:latin typeface="Calibri" panose="020F0502020204030204" pitchFamily="34" charset="0"/>
                      </a:endParaRPr>
                    </a:p>
                  </a:txBody>
                  <a:tcPr marL="4860" marR="4860" marT="4860" marB="0"/>
                </a:tc>
                <a:tc>
                  <a:txBody>
                    <a:bodyPr/>
                    <a:lstStyle/>
                    <a:p>
                      <a:pPr algn="l" fontAlgn="b"/>
                      <a:r>
                        <a:rPr lang="en-GB" sz="1200" u="none" strike="noStrike">
                          <a:effectLst/>
                        </a:rPr>
                        <a:t>Schlüter Maja</a:t>
                      </a:r>
                      <a:endParaRPr lang="en-GB" sz="1200" b="0" i="0" u="none" strike="noStrike">
                        <a:solidFill>
                          <a:srgbClr val="000000"/>
                        </a:solidFill>
                        <a:effectLst/>
                        <a:latin typeface="Calibri" panose="020F0502020204030204" pitchFamily="34" charset="0"/>
                      </a:endParaRPr>
                    </a:p>
                  </a:txBody>
                  <a:tcPr marL="4860" marR="4860" marT="4860" marB="0"/>
                </a:tc>
                <a:tc>
                  <a:txBody>
                    <a:bodyPr/>
                    <a:lstStyle/>
                    <a:p>
                      <a:pPr algn="l" fontAlgn="b"/>
                      <a:r>
                        <a:rPr lang="en-GB" sz="1200" i="1" u="none" strike="noStrike" dirty="0">
                          <a:effectLst/>
                        </a:rPr>
                        <a:t>Approaches to causation in the social and natural sciences and their implications for theory building in sustainability science</a:t>
                      </a:r>
                      <a:endParaRPr lang="en-GB" sz="1200" b="0" i="1" u="none" strike="noStrike" dirty="0">
                        <a:solidFill>
                          <a:srgbClr val="000000"/>
                        </a:solidFill>
                        <a:effectLst/>
                        <a:latin typeface="Calibri" panose="020F0502020204030204" pitchFamily="34" charset="0"/>
                      </a:endParaRPr>
                    </a:p>
                  </a:txBody>
                  <a:tcPr marL="4860" marR="4860" marT="4860" marB="0"/>
                </a:tc>
                <a:extLst>
                  <a:ext uri="{0D108BD9-81ED-4DB2-BD59-A6C34878D82A}">
                    <a16:rowId xmlns:a16="http://schemas.microsoft.com/office/drawing/2014/main" val="2932057526"/>
                  </a:ext>
                </a:extLst>
              </a:tr>
              <a:tr h="423404">
                <a:tc>
                  <a:txBody>
                    <a:bodyPr/>
                    <a:lstStyle/>
                    <a:p>
                      <a:pPr algn="l" fontAlgn="b"/>
                      <a:r>
                        <a:rPr lang="sv-SE" sz="1200" u="none" strike="noStrike" dirty="0">
                          <a:effectLst/>
                        </a:rPr>
                        <a:t>Internationell utlysning för inbjudna: Projektbidrag </a:t>
                      </a:r>
                      <a:r>
                        <a:rPr lang="sv-SE" sz="1200" b="1" u="none" strike="noStrike" dirty="0">
                          <a:effectLst/>
                        </a:rPr>
                        <a:t>Gender</a:t>
                      </a:r>
                      <a:r>
                        <a:rPr lang="sv-SE" sz="1200" u="none" strike="noStrike" dirty="0">
                          <a:effectLst/>
                        </a:rPr>
                        <a:t>-</a:t>
                      </a:r>
                      <a:r>
                        <a:rPr lang="sv-SE" sz="1200" u="none" strike="noStrike" dirty="0" err="1">
                          <a:effectLst/>
                        </a:rPr>
                        <a:t>net</a:t>
                      </a:r>
                      <a:r>
                        <a:rPr lang="sv-SE" sz="1200" u="none" strike="noStrike" dirty="0">
                          <a:effectLst/>
                        </a:rPr>
                        <a:t> plus 2018</a:t>
                      </a:r>
                      <a:endParaRPr lang="sv-SE" sz="1200" b="0" i="0" u="none" strike="noStrike" dirty="0">
                        <a:solidFill>
                          <a:srgbClr val="000000"/>
                        </a:solidFill>
                        <a:effectLst/>
                        <a:latin typeface="Calibri" panose="020F0502020204030204" pitchFamily="34" charset="0"/>
                      </a:endParaRPr>
                    </a:p>
                  </a:txBody>
                  <a:tcPr marL="4860" marR="4860" marT="4860" marB="0"/>
                </a:tc>
                <a:tc>
                  <a:txBody>
                    <a:bodyPr/>
                    <a:lstStyle/>
                    <a:p>
                      <a:pPr algn="r" fontAlgn="b"/>
                      <a:r>
                        <a:rPr lang="en-GB" sz="1200" u="none" strike="noStrike">
                          <a:effectLst/>
                        </a:rPr>
                        <a:t>4 106 073</a:t>
                      </a:r>
                      <a:endParaRPr lang="en-GB" sz="1200" b="0" i="0" u="none" strike="noStrike">
                        <a:solidFill>
                          <a:srgbClr val="000000"/>
                        </a:solidFill>
                        <a:effectLst/>
                        <a:latin typeface="Calibri" panose="020F0502020204030204" pitchFamily="34" charset="0"/>
                      </a:endParaRPr>
                    </a:p>
                  </a:txBody>
                  <a:tcPr marL="4860" marR="4860" marT="4860" marB="0"/>
                </a:tc>
                <a:tc>
                  <a:txBody>
                    <a:bodyPr/>
                    <a:lstStyle/>
                    <a:p>
                      <a:pPr algn="ctr" fontAlgn="b"/>
                      <a:r>
                        <a:rPr lang="en-GB" sz="1200" u="none" strike="noStrike" dirty="0">
                          <a:effectLst/>
                        </a:rPr>
                        <a:t>2018</a:t>
                      </a:r>
                      <a:endParaRPr lang="en-GB" sz="1200" b="0" i="0" u="none" strike="noStrike" dirty="0">
                        <a:solidFill>
                          <a:srgbClr val="000000"/>
                        </a:solidFill>
                        <a:effectLst/>
                        <a:latin typeface="Calibri" panose="020F0502020204030204" pitchFamily="34" charset="0"/>
                      </a:endParaRPr>
                    </a:p>
                  </a:txBody>
                  <a:tcPr marL="4860" marR="4860" marT="4860" marB="0"/>
                </a:tc>
                <a:tc>
                  <a:txBody>
                    <a:bodyPr/>
                    <a:lstStyle/>
                    <a:p>
                      <a:pPr algn="l" fontAlgn="b"/>
                      <a:r>
                        <a:rPr lang="en-GB" sz="1200" u="none" strike="noStrike">
                          <a:effectLst/>
                        </a:rPr>
                        <a:t>Wong Grace</a:t>
                      </a:r>
                      <a:endParaRPr lang="en-GB" sz="1200" b="0" i="0" u="none" strike="noStrike">
                        <a:solidFill>
                          <a:srgbClr val="000000"/>
                        </a:solidFill>
                        <a:effectLst/>
                        <a:latin typeface="Calibri" panose="020F0502020204030204" pitchFamily="34" charset="0"/>
                      </a:endParaRPr>
                    </a:p>
                  </a:txBody>
                  <a:tcPr marL="4860" marR="4860" marT="4860" marB="0"/>
                </a:tc>
                <a:tc>
                  <a:txBody>
                    <a:bodyPr/>
                    <a:lstStyle/>
                    <a:p>
                      <a:pPr algn="l" fontAlgn="b"/>
                      <a:r>
                        <a:rPr lang="en-GB" sz="1200" i="1" u="none" strike="noStrike" dirty="0">
                          <a:effectLst/>
                        </a:rPr>
                        <a:t>SEQUAL: Social-ecological relations and gender equality: Dynamics and processes for transformational change across scales.</a:t>
                      </a:r>
                      <a:endParaRPr lang="en-GB" sz="1200" b="0" i="1" u="none" strike="noStrike" dirty="0">
                        <a:solidFill>
                          <a:srgbClr val="000000"/>
                        </a:solidFill>
                        <a:effectLst/>
                        <a:latin typeface="Calibri" panose="020F0502020204030204" pitchFamily="34" charset="0"/>
                      </a:endParaRPr>
                    </a:p>
                  </a:txBody>
                  <a:tcPr marL="4860" marR="4860" marT="4860" marB="0"/>
                </a:tc>
                <a:extLst>
                  <a:ext uri="{0D108BD9-81ED-4DB2-BD59-A6C34878D82A}">
                    <a16:rowId xmlns:a16="http://schemas.microsoft.com/office/drawing/2014/main" val="1138861835"/>
                  </a:ext>
                </a:extLst>
              </a:tr>
              <a:tr h="387064">
                <a:tc>
                  <a:txBody>
                    <a:bodyPr/>
                    <a:lstStyle/>
                    <a:p>
                      <a:pPr algn="l" fontAlgn="b"/>
                      <a:r>
                        <a:rPr lang="en-GB" sz="1200" u="none" strike="noStrike" dirty="0" err="1">
                          <a:effectLst/>
                        </a:rPr>
                        <a:t>Projektbidrag</a:t>
                      </a:r>
                      <a:r>
                        <a:rPr lang="en-GB" sz="1200" u="none" strike="noStrike" dirty="0">
                          <a:effectLst/>
                        </a:rPr>
                        <a:t> Sustainability and </a:t>
                      </a:r>
                      <a:r>
                        <a:rPr lang="en-GB" sz="1200" b="1" u="none" strike="noStrike" dirty="0">
                          <a:effectLst/>
                        </a:rPr>
                        <a:t>resilience</a:t>
                      </a:r>
                      <a:r>
                        <a:rPr lang="en-GB" sz="1200" u="none" strike="noStrike" dirty="0">
                          <a:effectLst/>
                        </a:rPr>
                        <a:t> </a:t>
                      </a:r>
                      <a:br>
                        <a:rPr lang="en-GB" sz="1200" u="none" strike="noStrike" dirty="0">
                          <a:effectLst/>
                        </a:rPr>
                      </a:br>
                      <a:endParaRPr lang="en-GB" sz="1200" b="0" i="0" u="none" strike="noStrike" dirty="0">
                        <a:solidFill>
                          <a:srgbClr val="000000"/>
                        </a:solidFill>
                        <a:effectLst/>
                        <a:latin typeface="Calibri" panose="020F0502020204030204" pitchFamily="34" charset="0"/>
                      </a:endParaRPr>
                    </a:p>
                  </a:txBody>
                  <a:tcPr marL="4860" marR="4860" marT="4860" marB="0"/>
                </a:tc>
                <a:tc>
                  <a:txBody>
                    <a:bodyPr/>
                    <a:lstStyle/>
                    <a:p>
                      <a:pPr algn="r" fontAlgn="b"/>
                      <a:r>
                        <a:rPr lang="en-GB" sz="1200" u="none" strike="noStrike">
                          <a:effectLst/>
                        </a:rPr>
                        <a:t>5 629 230</a:t>
                      </a:r>
                      <a:endParaRPr lang="en-GB" sz="1200" b="0" i="0" u="none" strike="noStrike">
                        <a:solidFill>
                          <a:srgbClr val="000000"/>
                        </a:solidFill>
                        <a:effectLst/>
                        <a:latin typeface="Calibri" panose="020F0502020204030204" pitchFamily="34" charset="0"/>
                      </a:endParaRPr>
                    </a:p>
                  </a:txBody>
                  <a:tcPr marL="4860" marR="4860" marT="4860" marB="0"/>
                </a:tc>
                <a:tc>
                  <a:txBody>
                    <a:bodyPr/>
                    <a:lstStyle/>
                    <a:p>
                      <a:pPr algn="ctr" fontAlgn="b"/>
                      <a:r>
                        <a:rPr lang="en-GB" sz="1200" u="none" strike="noStrike" dirty="0">
                          <a:effectLst/>
                        </a:rPr>
                        <a:t>2018</a:t>
                      </a:r>
                      <a:endParaRPr lang="en-GB" sz="1200" b="0" i="0" u="none" strike="noStrike" dirty="0">
                        <a:solidFill>
                          <a:srgbClr val="000000"/>
                        </a:solidFill>
                        <a:effectLst/>
                        <a:latin typeface="Calibri" panose="020F0502020204030204" pitchFamily="34" charset="0"/>
                      </a:endParaRPr>
                    </a:p>
                  </a:txBody>
                  <a:tcPr marL="4860" marR="4860" marT="4860" marB="0"/>
                </a:tc>
                <a:tc>
                  <a:txBody>
                    <a:bodyPr/>
                    <a:lstStyle/>
                    <a:p>
                      <a:pPr algn="l" fontAlgn="b"/>
                      <a:r>
                        <a:rPr lang="en-GB" sz="1200" u="none" strike="noStrike">
                          <a:effectLst/>
                        </a:rPr>
                        <a:t>Lindkvist Emilie</a:t>
                      </a:r>
                      <a:endParaRPr lang="en-GB" sz="1200" b="0" i="0" u="none" strike="noStrike">
                        <a:solidFill>
                          <a:srgbClr val="000000"/>
                        </a:solidFill>
                        <a:effectLst/>
                        <a:latin typeface="Calibri" panose="020F0502020204030204" pitchFamily="34" charset="0"/>
                      </a:endParaRPr>
                    </a:p>
                  </a:txBody>
                  <a:tcPr marL="4860" marR="4860" marT="4860" marB="0"/>
                </a:tc>
                <a:tc>
                  <a:txBody>
                    <a:bodyPr/>
                    <a:lstStyle/>
                    <a:p>
                      <a:pPr algn="l" fontAlgn="b"/>
                      <a:r>
                        <a:rPr lang="en-GB" sz="1200" i="1" u="none" strike="noStrike" dirty="0">
                          <a:effectLst/>
                        </a:rPr>
                        <a:t>Navigating the complexity of small-scale fishery interventions: An intersection of agent-based </a:t>
                      </a:r>
                      <a:r>
                        <a:rPr lang="en-GB" sz="1200" i="1" u="none" strike="noStrike" dirty="0" err="1">
                          <a:effectLst/>
                        </a:rPr>
                        <a:t>modeling</a:t>
                      </a:r>
                      <a:r>
                        <a:rPr lang="en-GB" sz="1200" i="1" u="none" strike="noStrike" dirty="0">
                          <a:effectLst/>
                        </a:rPr>
                        <a:t> and participatory empirical research</a:t>
                      </a:r>
                      <a:endParaRPr lang="en-GB" sz="1200" b="0" i="1" u="none" strike="noStrike" dirty="0">
                        <a:solidFill>
                          <a:srgbClr val="000000"/>
                        </a:solidFill>
                        <a:effectLst/>
                        <a:latin typeface="Calibri" panose="020F0502020204030204" pitchFamily="34" charset="0"/>
                      </a:endParaRPr>
                    </a:p>
                  </a:txBody>
                  <a:tcPr marL="4860" marR="4860" marT="4860" marB="0"/>
                </a:tc>
                <a:extLst>
                  <a:ext uri="{0D108BD9-81ED-4DB2-BD59-A6C34878D82A}">
                    <a16:rowId xmlns:a16="http://schemas.microsoft.com/office/drawing/2014/main" val="2956356105"/>
                  </a:ext>
                </a:extLst>
              </a:tr>
              <a:tr h="387064">
                <a:tc>
                  <a:txBody>
                    <a:bodyPr/>
                    <a:lstStyle/>
                    <a:p>
                      <a:pPr algn="l" fontAlgn="b"/>
                      <a:r>
                        <a:rPr lang="en-GB" sz="1200" u="none" strike="noStrike" dirty="0" err="1">
                          <a:effectLst/>
                        </a:rPr>
                        <a:t>Projektbidrag</a:t>
                      </a:r>
                      <a:r>
                        <a:rPr lang="en-GB" sz="1200" u="none" strike="noStrike" dirty="0">
                          <a:effectLst/>
                        </a:rPr>
                        <a:t> Sustainability and </a:t>
                      </a:r>
                      <a:r>
                        <a:rPr lang="en-GB" sz="1200" b="1" u="none" strike="noStrike" dirty="0">
                          <a:effectLst/>
                        </a:rPr>
                        <a:t>resilience</a:t>
                      </a:r>
                      <a:r>
                        <a:rPr lang="en-GB" sz="1200" u="none" strike="noStrike" dirty="0">
                          <a:effectLst/>
                        </a:rPr>
                        <a:t> </a:t>
                      </a:r>
                      <a:br>
                        <a:rPr lang="en-GB" sz="1200" u="none" strike="noStrike" dirty="0">
                          <a:effectLst/>
                        </a:rPr>
                      </a:br>
                      <a:endParaRPr lang="en-GB" sz="1200" b="0" i="0" u="none" strike="noStrike" dirty="0">
                        <a:solidFill>
                          <a:srgbClr val="000000"/>
                        </a:solidFill>
                        <a:effectLst/>
                        <a:latin typeface="Calibri" panose="020F0502020204030204" pitchFamily="34" charset="0"/>
                      </a:endParaRPr>
                    </a:p>
                  </a:txBody>
                  <a:tcPr marL="4860" marR="4860" marT="4860" marB="0"/>
                </a:tc>
                <a:tc>
                  <a:txBody>
                    <a:bodyPr/>
                    <a:lstStyle/>
                    <a:p>
                      <a:pPr algn="r" fontAlgn="b"/>
                      <a:r>
                        <a:rPr lang="en-GB" sz="1200" u="none" strike="noStrike">
                          <a:effectLst/>
                        </a:rPr>
                        <a:t>5 483 982</a:t>
                      </a:r>
                      <a:endParaRPr lang="en-GB" sz="1200" b="0" i="0" u="none" strike="noStrike">
                        <a:solidFill>
                          <a:srgbClr val="000000"/>
                        </a:solidFill>
                        <a:effectLst/>
                        <a:latin typeface="Calibri" panose="020F0502020204030204" pitchFamily="34" charset="0"/>
                      </a:endParaRPr>
                    </a:p>
                  </a:txBody>
                  <a:tcPr marL="4860" marR="4860" marT="4860" marB="0"/>
                </a:tc>
                <a:tc>
                  <a:txBody>
                    <a:bodyPr/>
                    <a:lstStyle/>
                    <a:p>
                      <a:pPr algn="ctr" fontAlgn="b"/>
                      <a:r>
                        <a:rPr lang="en-GB" sz="1200" u="none" strike="noStrike" dirty="0">
                          <a:effectLst/>
                        </a:rPr>
                        <a:t>2018</a:t>
                      </a:r>
                      <a:endParaRPr lang="en-GB" sz="1200" b="0" i="0" u="none" strike="noStrike" dirty="0">
                        <a:solidFill>
                          <a:srgbClr val="000000"/>
                        </a:solidFill>
                        <a:effectLst/>
                        <a:latin typeface="Calibri" panose="020F0502020204030204" pitchFamily="34" charset="0"/>
                      </a:endParaRPr>
                    </a:p>
                  </a:txBody>
                  <a:tcPr marL="4860" marR="4860" marT="4860" marB="0"/>
                </a:tc>
                <a:tc>
                  <a:txBody>
                    <a:bodyPr/>
                    <a:lstStyle/>
                    <a:p>
                      <a:pPr algn="l" fontAlgn="b"/>
                      <a:r>
                        <a:rPr lang="en-GB" sz="1200" u="none" strike="noStrike">
                          <a:effectLst/>
                        </a:rPr>
                        <a:t>Mancilla Garcia Maria</a:t>
                      </a:r>
                      <a:endParaRPr lang="en-GB" sz="1200" b="0" i="0" u="none" strike="noStrike">
                        <a:solidFill>
                          <a:srgbClr val="000000"/>
                        </a:solidFill>
                        <a:effectLst/>
                        <a:latin typeface="Calibri" panose="020F0502020204030204" pitchFamily="34" charset="0"/>
                      </a:endParaRPr>
                    </a:p>
                  </a:txBody>
                  <a:tcPr marL="4860" marR="4860" marT="4860" marB="0"/>
                </a:tc>
                <a:tc>
                  <a:txBody>
                    <a:bodyPr/>
                    <a:lstStyle/>
                    <a:p>
                      <a:pPr algn="l" fontAlgn="b"/>
                      <a:r>
                        <a:rPr lang="en-GB" sz="1200" i="1" u="none" strike="noStrike" dirty="0">
                          <a:effectLst/>
                        </a:rPr>
                        <a:t>Forum theatre to enhance joint agency in Kenya and Mozambique: towards relational understandings of climate change </a:t>
                      </a:r>
                      <a:endParaRPr lang="en-GB" sz="1200" b="0" i="1" u="none" strike="noStrike" dirty="0">
                        <a:solidFill>
                          <a:srgbClr val="000000"/>
                        </a:solidFill>
                        <a:effectLst/>
                        <a:latin typeface="Calibri" panose="020F0502020204030204" pitchFamily="34" charset="0"/>
                      </a:endParaRPr>
                    </a:p>
                  </a:txBody>
                  <a:tcPr marL="4860" marR="4860" marT="4860" marB="0"/>
                </a:tc>
                <a:extLst>
                  <a:ext uri="{0D108BD9-81ED-4DB2-BD59-A6C34878D82A}">
                    <a16:rowId xmlns:a16="http://schemas.microsoft.com/office/drawing/2014/main" val="967527125"/>
                  </a:ext>
                </a:extLst>
              </a:tr>
              <a:tr h="387064">
                <a:tc>
                  <a:txBody>
                    <a:bodyPr/>
                    <a:lstStyle/>
                    <a:p>
                      <a:pPr algn="l" fontAlgn="b"/>
                      <a:r>
                        <a:rPr lang="sv-SE" sz="1200" u="none" strike="noStrike" dirty="0">
                          <a:solidFill>
                            <a:schemeClr val="accent1"/>
                          </a:solidFill>
                          <a:effectLst/>
                        </a:rPr>
                        <a:t>Internationell </a:t>
                      </a:r>
                      <a:r>
                        <a:rPr lang="sv-SE" sz="1200" u="none" strike="noStrike" dirty="0" err="1">
                          <a:solidFill>
                            <a:schemeClr val="accent1"/>
                          </a:solidFill>
                          <a:effectLst/>
                        </a:rPr>
                        <a:t>postdok</a:t>
                      </a:r>
                      <a:r>
                        <a:rPr lang="sv-SE" sz="1200" u="none" strike="noStrike" dirty="0">
                          <a:solidFill>
                            <a:schemeClr val="accent1"/>
                          </a:solidFill>
                          <a:effectLst/>
                        </a:rPr>
                        <a:t> 1 2019 (Vetenskapsrådet)</a:t>
                      </a:r>
                      <a:endParaRPr lang="sv-SE" sz="1200" b="0" i="0" u="none" strike="noStrike" dirty="0">
                        <a:solidFill>
                          <a:schemeClr val="accent1"/>
                        </a:solidFill>
                        <a:effectLst/>
                        <a:latin typeface="Calibri" panose="020F0502020204030204" pitchFamily="34" charset="0"/>
                      </a:endParaRPr>
                    </a:p>
                  </a:txBody>
                  <a:tcPr marL="4860" marR="4860" marT="4860" marB="0"/>
                </a:tc>
                <a:tc>
                  <a:txBody>
                    <a:bodyPr/>
                    <a:lstStyle/>
                    <a:p>
                      <a:pPr algn="r" fontAlgn="b"/>
                      <a:r>
                        <a:rPr lang="en-GB" sz="1200" u="none" strike="noStrike">
                          <a:solidFill>
                            <a:schemeClr val="accent1"/>
                          </a:solidFill>
                          <a:effectLst/>
                        </a:rPr>
                        <a:t>3 150 000</a:t>
                      </a:r>
                      <a:endParaRPr lang="en-GB" sz="1200" b="0" i="0" u="none" strike="noStrike">
                        <a:solidFill>
                          <a:schemeClr val="accent1"/>
                        </a:solidFill>
                        <a:effectLst/>
                        <a:latin typeface="Calibri" panose="020F0502020204030204" pitchFamily="34" charset="0"/>
                      </a:endParaRPr>
                    </a:p>
                  </a:txBody>
                  <a:tcPr marL="4860" marR="4860" marT="4860" marB="0"/>
                </a:tc>
                <a:tc>
                  <a:txBody>
                    <a:bodyPr/>
                    <a:lstStyle/>
                    <a:p>
                      <a:pPr algn="ctr" fontAlgn="b"/>
                      <a:r>
                        <a:rPr lang="en-GB" sz="1200" u="none" strike="noStrike" dirty="0">
                          <a:solidFill>
                            <a:schemeClr val="accent1"/>
                          </a:solidFill>
                          <a:effectLst/>
                        </a:rPr>
                        <a:t>2019</a:t>
                      </a:r>
                      <a:endParaRPr lang="en-GB" sz="1200" b="0" i="0" u="none" strike="noStrike" dirty="0">
                        <a:solidFill>
                          <a:schemeClr val="accent1"/>
                        </a:solidFill>
                        <a:effectLst/>
                        <a:latin typeface="Calibri" panose="020F0502020204030204" pitchFamily="34" charset="0"/>
                      </a:endParaRPr>
                    </a:p>
                  </a:txBody>
                  <a:tcPr marL="4860" marR="4860" marT="4860" marB="0"/>
                </a:tc>
                <a:tc>
                  <a:txBody>
                    <a:bodyPr/>
                    <a:lstStyle/>
                    <a:p>
                      <a:pPr algn="l" fontAlgn="b"/>
                      <a:r>
                        <a:rPr lang="en-GB" sz="1200" u="none" strike="noStrike">
                          <a:solidFill>
                            <a:schemeClr val="accent1"/>
                          </a:solidFill>
                          <a:effectLst/>
                        </a:rPr>
                        <a:t>Enqvist Johan</a:t>
                      </a:r>
                      <a:endParaRPr lang="en-GB" sz="1200" b="0" i="0" u="none" strike="noStrike">
                        <a:solidFill>
                          <a:schemeClr val="accent1"/>
                        </a:solidFill>
                        <a:effectLst/>
                        <a:latin typeface="Calibri" panose="020F0502020204030204" pitchFamily="34" charset="0"/>
                      </a:endParaRPr>
                    </a:p>
                  </a:txBody>
                  <a:tcPr marL="4860" marR="4860" marT="4860" marB="0"/>
                </a:tc>
                <a:tc>
                  <a:txBody>
                    <a:bodyPr/>
                    <a:lstStyle/>
                    <a:p>
                      <a:pPr algn="l" fontAlgn="b"/>
                      <a:r>
                        <a:rPr lang="en-GB" sz="1200" i="1" u="none" strike="noStrike" dirty="0">
                          <a:solidFill>
                            <a:schemeClr val="accent1"/>
                          </a:solidFill>
                          <a:effectLst/>
                        </a:rPr>
                        <a:t>Drought as a leverage point for urban climate adaptation: How and for how long will Cape Town’s water crisis influence residents</a:t>
                      </a:r>
                      <a:r>
                        <a:rPr lang="en-GB" sz="1200" i="1" u="none" strike="noStrike" dirty="0" smtClean="0">
                          <a:solidFill>
                            <a:schemeClr val="accent1"/>
                          </a:solidFill>
                          <a:effectLst/>
                        </a:rPr>
                        <a:t>’…</a:t>
                      </a:r>
                      <a:endParaRPr lang="en-GB" sz="1200" b="0" i="1" u="none" strike="noStrike" dirty="0">
                        <a:solidFill>
                          <a:schemeClr val="accent1"/>
                        </a:solidFill>
                        <a:effectLst/>
                        <a:latin typeface="Calibri" panose="020F0502020204030204" pitchFamily="34" charset="0"/>
                      </a:endParaRPr>
                    </a:p>
                  </a:txBody>
                  <a:tcPr marL="4860" marR="4860" marT="4860" marB="0"/>
                </a:tc>
                <a:extLst>
                  <a:ext uri="{0D108BD9-81ED-4DB2-BD59-A6C34878D82A}">
                    <a16:rowId xmlns:a16="http://schemas.microsoft.com/office/drawing/2014/main" val="1551115156"/>
                  </a:ext>
                </a:extLst>
              </a:tr>
              <a:tr h="387064">
                <a:tc>
                  <a:txBody>
                    <a:bodyPr/>
                    <a:lstStyle/>
                    <a:p>
                      <a:pPr algn="l" fontAlgn="b"/>
                      <a:r>
                        <a:rPr lang="sv-SE" sz="1200" u="none" strike="noStrike" dirty="0">
                          <a:solidFill>
                            <a:schemeClr val="accent1"/>
                          </a:solidFill>
                          <a:effectLst/>
                        </a:rPr>
                        <a:t>Internationell </a:t>
                      </a:r>
                      <a:r>
                        <a:rPr lang="sv-SE" sz="1200" u="none" strike="noStrike" dirty="0" err="1">
                          <a:solidFill>
                            <a:schemeClr val="accent1"/>
                          </a:solidFill>
                          <a:effectLst/>
                        </a:rPr>
                        <a:t>postdok</a:t>
                      </a:r>
                      <a:r>
                        <a:rPr lang="sv-SE" sz="1200" u="none" strike="noStrike" dirty="0">
                          <a:solidFill>
                            <a:schemeClr val="accent1"/>
                          </a:solidFill>
                          <a:effectLst/>
                        </a:rPr>
                        <a:t> 2 </a:t>
                      </a:r>
                      <a:r>
                        <a:rPr lang="sv-SE" sz="1200" u="none" strike="noStrike" dirty="0" smtClean="0">
                          <a:solidFill>
                            <a:schemeClr val="accent1"/>
                          </a:solidFill>
                          <a:effectLst/>
                        </a:rPr>
                        <a:t>2018</a:t>
                      </a:r>
                      <a:endParaRPr lang="sv-SE" sz="1200" b="0" i="0" u="none" strike="noStrike" dirty="0">
                        <a:solidFill>
                          <a:schemeClr val="accent1"/>
                        </a:solidFill>
                        <a:effectLst/>
                        <a:latin typeface="Calibri" panose="020F0502020204030204" pitchFamily="34" charset="0"/>
                      </a:endParaRPr>
                    </a:p>
                  </a:txBody>
                  <a:tcPr marL="4860" marR="4860" marT="4860" marB="0"/>
                </a:tc>
                <a:tc>
                  <a:txBody>
                    <a:bodyPr/>
                    <a:lstStyle/>
                    <a:p>
                      <a:pPr algn="r" fontAlgn="b"/>
                      <a:r>
                        <a:rPr lang="en-GB" sz="1200" u="none" strike="noStrike">
                          <a:solidFill>
                            <a:schemeClr val="accent1"/>
                          </a:solidFill>
                          <a:effectLst/>
                        </a:rPr>
                        <a:t>3 150 000</a:t>
                      </a:r>
                      <a:endParaRPr lang="en-GB" sz="1200" b="0" i="0" u="none" strike="noStrike">
                        <a:solidFill>
                          <a:schemeClr val="accent1"/>
                        </a:solidFill>
                        <a:effectLst/>
                        <a:latin typeface="Calibri" panose="020F0502020204030204" pitchFamily="34" charset="0"/>
                      </a:endParaRPr>
                    </a:p>
                  </a:txBody>
                  <a:tcPr marL="4860" marR="4860" marT="4860" marB="0"/>
                </a:tc>
                <a:tc>
                  <a:txBody>
                    <a:bodyPr/>
                    <a:lstStyle/>
                    <a:p>
                      <a:pPr algn="ctr" fontAlgn="b"/>
                      <a:r>
                        <a:rPr lang="en-GB" sz="1200" u="none" strike="noStrike" dirty="0">
                          <a:solidFill>
                            <a:schemeClr val="accent1"/>
                          </a:solidFill>
                          <a:effectLst/>
                        </a:rPr>
                        <a:t>2018</a:t>
                      </a:r>
                      <a:endParaRPr lang="en-GB" sz="1200" b="0" i="0" u="none" strike="noStrike" dirty="0">
                        <a:solidFill>
                          <a:schemeClr val="accent1"/>
                        </a:solidFill>
                        <a:effectLst/>
                        <a:latin typeface="Calibri" panose="020F0502020204030204" pitchFamily="34" charset="0"/>
                      </a:endParaRPr>
                    </a:p>
                  </a:txBody>
                  <a:tcPr marL="4860" marR="4860" marT="4860" marB="0"/>
                </a:tc>
                <a:tc>
                  <a:txBody>
                    <a:bodyPr/>
                    <a:lstStyle/>
                    <a:p>
                      <a:pPr algn="l" fontAlgn="b"/>
                      <a:r>
                        <a:rPr lang="en-GB" sz="1200" u="none" strike="noStrike">
                          <a:solidFill>
                            <a:schemeClr val="accent1"/>
                          </a:solidFill>
                          <a:effectLst/>
                        </a:rPr>
                        <a:t>Haider L. Jamila</a:t>
                      </a:r>
                      <a:endParaRPr lang="en-GB" sz="1200" b="0" i="0" u="none" strike="noStrike">
                        <a:solidFill>
                          <a:schemeClr val="accent1"/>
                        </a:solidFill>
                        <a:effectLst/>
                        <a:latin typeface="Calibri" panose="020F0502020204030204" pitchFamily="34" charset="0"/>
                      </a:endParaRPr>
                    </a:p>
                  </a:txBody>
                  <a:tcPr marL="4860" marR="4860" marT="4860" marB="0"/>
                </a:tc>
                <a:tc>
                  <a:txBody>
                    <a:bodyPr/>
                    <a:lstStyle/>
                    <a:p>
                      <a:pPr algn="l" fontAlgn="b"/>
                      <a:r>
                        <a:rPr lang="en-GB" sz="1200" i="1" u="none" strike="noStrike" dirty="0">
                          <a:solidFill>
                            <a:schemeClr val="accent1"/>
                          </a:solidFill>
                          <a:effectLst/>
                        </a:rPr>
                        <a:t>Development as coevolution: How can resilience inform sustainable development in </a:t>
                      </a:r>
                      <a:r>
                        <a:rPr lang="en-GB" sz="1200" i="1" u="none" strike="noStrike" dirty="0" err="1">
                          <a:solidFill>
                            <a:schemeClr val="accent1"/>
                          </a:solidFill>
                          <a:effectLst/>
                        </a:rPr>
                        <a:t>biocultural</a:t>
                      </a:r>
                      <a:r>
                        <a:rPr lang="en-GB" sz="1200" i="1" u="none" strike="noStrike" dirty="0">
                          <a:solidFill>
                            <a:schemeClr val="accent1"/>
                          </a:solidFill>
                          <a:effectLst/>
                        </a:rPr>
                        <a:t> landscapes?</a:t>
                      </a:r>
                      <a:endParaRPr lang="en-GB" sz="1200" b="0" i="1" u="none" strike="noStrike" dirty="0">
                        <a:solidFill>
                          <a:schemeClr val="accent1"/>
                        </a:solidFill>
                        <a:effectLst/>
                        <a:latin typeface="Calibri" panose="020F0502020204030204" pitchFamily="34" charset="0"/>
                      </a:endParaRPr>
                    </a:p>
                  </a:txBody>
                  <a:tcPr marL="4860" marR="4860" marT="4860" marB="0"/>
                </a:tc>
                <a:extLst>
                  <a:ext uri="{0D108BD9-81ED-4DB2-BD59-A6C34878D82A}">
                    <a16:rowId xmlns:a16="http://schemas.microsoft.com/office/drawing/2014/main" val="4092709396"/>
                  </a:ext>
                </a:extLst>
              </a:tr>
              <a:tr h="387064">
                <a:tc>
                  <a:txBody>
                    <a:bodyPr/>
                    <a:lstStyle/>
                    <a:p>
                      <a:pPr algn="l" fontAlgn="b"/>
                      <a:r>
                        <a:rPr lang="sv-SE" sz="1200" u="none" strike="noStrike" dirty="0">
                          <a:solidFill>
                            <a:schemeClr val="accent1"/>
                          </a:solidFill>
                          <a:effectLst/>
                        </a:rPr>
                        <a:t>Internationell </a:t>
                      </a:r>
                      <a:r>
                        <a:rPr lang="sv-SE" sz="1200" u="none" strike="noStrike" dirty="0" err="1">
                          <a:solidFill>
                            <a:schemeClr val="accent1"/>
                          </a:solidFill>
                          <a:effectLst/>
                        </a:rPr>
                        <a:t>postdok</a:t>
                      </a:r>
                      <a:r>
                        <a:rPr lang="sv-SE" sz="1200" u="none" strike="noStrike" dirty="0">
                          <a:solidFill>
                            <a:schemeClr val="accent1"/>
                          </a:solidFill>
                          <a:effectLst/>
                        </a:rPr>
                        <a:t> 1 </a:t>
                      </a:r>
                      <a:r>
                        <a:rPr lang="sv-SE" sz="1200" u="none" strike="noStrike" dirty="0" smtClean="0">
                          <a:solidFill>
                            <a:schemeClr val="accent1"/>
                          </a:solidFill>
                          <a:effectLst/>
                        </a:rPr>
                        <a:t>2017</a:t>
                      </a:r>
                      <a:endParaRPr lang="sv-SE" sz="1200" b="0" i="0" u="none" strike="noStrike" dirty="0">
                        <a:solidFill>
                          <a:schemeClr val="accent1"/>
                        </a:solidFill>
                        <a:effectLst/>
                        <a:latin typeface="Calibri" panose="020F0502020204030204" pitchFamily="34" charset="0"/>
                      </a:endParaRPr>
                    </a:p>
                  </a:txBody>
                  <a:tcPr marL="4860" marR="4860" marT="4860" marB="0"/>
                </a:tc>
                <a:tc>
                  <a:txBody>
                    <a:bodyPr/>
                    <a:lstStyle/>
                    <a:p>
                      <a:pPr algn="r" fontAlgn="b"/>
                      <a:r>
                        <a:rPr lang="en-GB" sz="1200" u="none" strike="noStrike">
                          <a:solidFill>
                            <a:schemeClr val="accent1"/>
                          </a:solidFill>
                          <a:effectLst/>
                        </a:rPr>
                        <a:t>3 150 000</a:t>
                      </a:r>
                      <a:endParaRPr lang="en-GB" sz="1200" b="0" i="0" u="none" strike="noStrike">
                        <a:solidFill>
                          <a:schemeClr val="accent1"/>
                        </a:solidFill>
                        <a:effectLst/>
                        <a:latin typeface="Calibri" panose="020F0502020204030204" pitchFamily="34" charset="0"/>
                      </a:endParaRPr>
                    </a:p>
                  </a:txBody>
                  <a:tcPr marL="4860" marR="4860" marT="4860" marB="0"/>
                </a:tc>
                <a:tc>
                  <a:txBody>
                    <a:bodyPr/>
                    <a:lstStyle/>
                    <a:p>
                      <a:pPr algn="ctr" fontAlgn="b"/>
                      <a:r>
                        <a:rPr lang="en-GB" sz="1200" u="none" strike="noStrike" dirty="0">
                          <a:solidFill>
                            <a:schemeClr val="accent1"/>
                          </a:solidFill>
                          <a:effectLst/>
                        </a:rPr>
                        <a:t>2017</a:t>
                      </a:r>
                      <a:endParaRPr lang="en-GB" sz="1200" b="0" i="0" u="none" strike="noStrike" dirty="0">
                        <a:solidFill>
                          <a:schemeClr val="accent1"/>
                        </a:solidFill>
                        <a:effectLst/>
                        <a:latin typeface="Calibri" panose="020F0502020204030204" pitchFamily="34" charset="0"/>
                      </a:endParaRPr>
                    </a:p>
                  </a:txBody>
                  <a:tcPr marL="4860" marR="4860" marT="4860" marB="0"/>
                </a:tc>
                <a:tc>
                  <a:txBody>
                    <a:bodyPr/>
                    <a:lstStyle/>
                    <a:p>
                      <a:pPr algn="l" fontAlgn="b"/>
                      <a:r>
                        <a:rPr lang="en-GB" sz="1200" u="none" strike="noStrike">
                          <a:solidFill>
                            <a:schemeClr val="accent1"/>
                          </a:solidFill>
                          <a:effectLst/>
                        </a:rPr>
                        <a:t>West Simon</a:t>
                      </a:r>
                      <a:endParaRPr lang="en-GB" sz="1200" b="0" i="0" u="none" strike="noStrike">
                        <a:solidFill>
                          <a:schemeClr val="accent1"/>
                        </a:solidFill>
                        <a:effectLst/>
                        <a:latin typeface="Calibri" panose="020F0502020204030204" pitchFamily="34" charset="0"/>
                      </a:endParaRPr>
                    </a:p>
                  </a:txBody>
                  <a:tcPr marL="4860" marR="4860" marT="4860" marB="0"/>
                </a:tc>
                <a:tc>
                  <a:txBody>
                    <a:bodyPr/>
                    <a:lstStyle/>
                    <a:p>
                      <a:pPr algn="l" fontAlgn="b"/>
                      <a:r>
                        <a:rPr lang="en-GB" sz="1200" i="1" u="none" strike="noStrike" dirty="0">
                          <a:solidFill>
                            <a:schemeClr val="accent1"/>
                          </a:solidFill>
                          <a:effectLst/>
                        </a:rPr>
                        <a:t>Interpreting the practice of ecosystem services: Indigenous and scientific experiences from Northern Australia</a:t>
                      </a:r>
                      <a:endParaRPr lang="en-GB" sz="1200" b="0" i="1" u="none" strike="noStrike" dirty="0">
                        <a:solidFill>
                          <a:schemeClr val="accent1"/>
                        </a:solidFill>
                        <a:effectLst/>
                        <a:latin typeface="Calibri" panose="020F0502020204030204" pitchFamily="34" charset="0"/>
                      </a:endParaRPr>
                    </a:p>
                  </a:txBody>
                  <a:tcPr marL="4860" marR="4860" marT="4860" marB="0"/>
                </a:tc>
                <a:extLst>
                  <a:ext uri="{0D108BD9-81ED-4DB2-BD59-A6C34878D82A}">
                    <a16:rowId xmlns:a16="http://schemas.microsoft.com/office/drawing/2014/main" val="3659595785"/>
                  </a:ext>
                </a:extLst>
              </a:tr>
              <a:tr h="418246">
                <a:tc>
                  <a:txBody>
                    <a:bodyPr/>
                    <a:lstStyle/>
                    <a:p>
                      <a:pPr algn="l" fontAlgn="b"/>
                      <a:r>
                        <a:rPr lang="sv-SE" sz="1200" u="none" strike="noStrike" dirty="0">
                          <a:solidFill>
                            <a:schemeClr val="accent1"/>
                          </a:solidFill>
                          <a:effectLst/>
                        </a:rPr>
                        <a:t>Internationell </a:t>
                      </a:r>
                      <a:r>
                        <a:rPr lang="sv-SE" sz="1200" u="none" strike="noStrike" dirty="0" err="1">
                          <a:solidFill>
                            <a:schemeClr val="accent1"/>
                          </a:solidFill>
                          <a:effectLst/>
                        </a:rPr>
                        <a:t>postdok</a:t>
                      </a:r>
                      <a:r>
                        <a:rPr lang="sv-SE" sz="1200" u="none" strike="noStrike" dirty="0">
                          <a:solidFill>
                            <a:schemeClr val="accent1"/>
                          </a:solidFill>
                          <a:effectLst/>
                        </a:rPr>
                        <a:t> 2 </a:t>
                      </a:r>
                      <a:r>
                        <a:rPr lang="sv-SE" sz="1200" u="none" strike="noStrike" dirty="0" smtClean="0">
                          <a:solidFill>
                            <a:schemeClr val="accent1"/>
                          </a:solidFill>
                          <a:effectLst/>
                        </a:rPr>
                        <a:t>2017</a:t>
                      </a:r>
                      <a:endParaRPr lang="sv-SE" sz="1200" b="0" i="0" u="none" strike="noStrike" dirty="0">
                        <a:solidFill>
                          <a:schemeClr val="accent1"/>
                        </a:solidFill>
                        <a:effectLst/>
                        <a:latin typeface="Calibri" panose="020F0502020204030204" pitchFamily="34" charset="0"/>
                      </a:endParaRPr>
                    </a:p>
                  </a:txBody>
                  <a:tcPr marL="4860" marR="4860" marT="4860" marB="0"/>
                </a:tc>
                <a:tc>
                  <a:txBody>
                    <a:bodyPr/>
                    <a:lstStyle/>
                    <a:p>
                      <a:pPr algn="r" fontAlgn="b"/>
                      <a:r>
                        <a:rPr lang="en-GB" sz="1200" u="none" strike="noStrike" dirty="0">
                          <a:solidFill>
                            <a:schemeClr val="accent1"/>
                          </a:solidFill>
                          <a:effectLst/>
                        </a:rPr>
                        <a:t>3 150 000</a:t>
                      </a:r>
                      <a:endParaRPr lang="en-GB" sz="1200" b="0" i="0" u="none" strike="noStrike" dirty="0">
                        <a:solidFill>
                          <a:schemeClr val="accent1"/>
                        </a:solidFill>
                        <a:effectLst/>
                        <a:latin typeface="Calibri" panose="020F0502020204030204" pitchFamily="34" charset="0"/>
                      </a:endParaRPr>
                    </a:p>
                  </a:txBody>
                  <a:tcPr marL="4860" marR="4860" marT="4860" marB="0"/>
                </a:tc>
                <a:tc>
                  <a:txBody>
                    <a:bodyPr/>
                    <a:lstStyle/>
                    <a:p>
                      <a:pPr algn="ctr" fontAlgn="b"/>
                      <a:r>
                        <a:rPr lang="en-GB" sz="1200" u="none" strike="noStrike" dirty="0">
                          <a:solidFill>
                            <a:schemeClr val="accent1"/>
                          </a:solidFill>
                          <a:effectLst/>
                        </a:rPr>
                        <a:t>2017</a:t>
                      </a:r>
                      <a:endParaRPr lang="en-GB" sz="1200" b="0" i="0" u="none" strike="noStrike" dirty="0">
                        <a:solidFill>
                          <a:schemeClr val="accent1"/>
                        </a:solidFill>
                        <a:effectLst/>
                        <a:latin typeface="Calibri" panose="020F0502020204030204" pitchFamily="34" charset="0"/>
                      </a:endParaRPr>
                    </a:p>
                  </a:txBody>
                  <a:tcPr marL="4860" marR="4860" marT="4860" marB="0"/>
                </a:tc>
                <a:tc>
                  <a:txBody>
                    <a:bodyPr/>
                    <a:lstStyle/>
                    <a:p>
                      <a:pPr algn="l" fontAlgn="b"/>
                      <a:r>
                        <a:rPr lang="en-GB" sz="1200" u="none" strike="noStrike" dirty="0">
                          <a:solidFill>
                            <a:schemeClr val="accent1"/>
                          </a:solidFill>
                          <a:effectLst/>
                        </a:rPr>
                        <a:t>Masterson </a:t>
                      </a:r>
                      <a:r>
                        <a:rPr lang="en-GB" sz="1200" u="none" strike="noStrike" dirty="0" smtClean="0">
                          <a:solidFill>
                            <a:schemeClr val="accent1"/>
                          </a:solidFill>
                          <a:effectLst/>
                        </a:rPr>
                        <a:t>Vanessa</a:t>
                      </a:r>
                      <a:endParaRPr lang="en-GB" sz="1200" b="0" i="0" u="none" strike="noStrike" dirty="0">
                        <a:solidFill>
                          <a:schemeClr val="accent1"/>
                        </a:solidFill>
                        <a:effectLst/>
                        <a:latin typeface="Calibri" panose="020F0502020204030204" pitchFamily="34" charset="0"/>
                      </a:endParaRPr>
                    </a:p>
                  </a:txBody>
                  <a:tcPr marL="4860" marR="4860" marT="4860" marB="0"/>
                </a:tc>
                <a:tc>
                  <a:txBody>
                    <a:bodyPr/>
                    <a:lstStyle/>
                    <a:p>
                      <a:pPr algn="l" fontAlgn="b"/>
                      <a:r>
                        <a:rPr lang="en-GB" sz="1200" i="1" u="none" strike="noStrike" dirty="0">
                          <a:solidFill>
                            <a:schemeClr val="accent1"/>
                          </a:solidFill>
                          <a:effectLst/>
                        </a:rPr>
                        <a:t>Cultural and relational values in rural-urban migration - implications for migrant wellbeing and environmental governance in Sub-Saharan Africa</a:t>
                      </a:r>
                      <a:endParaRPr lang="en-GB" sz="1200" b="0" i="1" u="none" strike="noStrike" dirty="0">
                        <a:solidFill>
                          <a:schemeClr val="accent1"/>
                        </a:solidFill>
                        <a:effectLst/>
                        <a:latin typeface="Calibri" panose="020F0502020204030204" pitchFamily="34" charset="0"/>
                      </a:endParaRPr>
                    </a:p>
                  </a:txBody>
                  <a:tcPr marL="4860" marR="4860" marT="4860" marB="0"/>
                </a:tc>
                <a:extLst>
                  <a:ext uri="{0D108BD9-81ED-4DB2-BD59-A6C34878D82A}">
                    <a16:rowId xmlns:a16="http://schemas.microsoft.com/office/drawing/2014/main" val="667249164"/>
                  </a:ext>
                </a:extLst>
              </a:tr>
              <a:tr h="305004">
                <a:tc>
                  <a:txBody>
                    <a:bodyPr/>
                    <a:lstStyle/>
                    <a:p>
                      <a:pPr algn="l" fontAlgn="b"/>
                      <a:r>
                        <a:rPr lang="en-GB" sz="1200" u="none" strike="noStrike">
                          <a:solidFill>
                            <a:schemeClr val="accent1"/>
                          </a:solidFill>
                          <a:effectLst/>
                        </a:rPr>
                        <a:t>Projektbidrag - Unga forskare</a:t>
                      </a:r>
                      <a:endParaRPr lang="en-GB" sz="1200" b="0" i="0" u="none" strike="noStrike">
                        <a:solidFill>
                          <a:schemeClr val="accent1"/>
                        </a:solidFill>
                        <a:effectLst/>
                        <a:latin typeface="Calibri" panose="020F0502020204030204" pitchFamily="34" charset="0"/>
                      </a:endParaRPr>
                    </a:p>
                  </a:txBody>
                  <a:tcPr marL="4860" marR="4860" marT="4860" marB="0"/>
                </a:tc>
                <a:tc>
                  <a:txBody>
                    <a:bodyPr/>
                    <a:lstStyle/>
                    <a:p>
                      <a:pPr algn="l" fontAlgn="b"/>
                      <a:endParaRPr lang="en-GB" sz="1200" b="0" i="0" u="none" strike="noStrike" dirty="0">
                        <a:solidFill>
                          <a:schemeClr val="accent1"/>
                        </a:solidFill>
                        <a:effectLst/>
                        <a:latin typeface="Calibri" panose="020F0502020204030204" pitchFamily="34" charset="0"/>
                      </a:endParaRPr>
                    </a:p>
                  </a:txBody>
                  <a:tcPr marL="4860" marR="4860" marT="4860" marB="0"/>
                </a:tc>
                <a:tc>
                  <a:txBody>
                    <a:bodyPr/>
                    <a:lstStyle/>
                    <a:p>
                      <a:pPr algn="ctr" fontAlgn="b"/>
                      <a:r>
                        <a:rPr lang="en-GB" sz="1200" u="none" strike="noStrike" dirty="0">
                          <a:solidFill>
                            <a:schemeClr val="accent1"/>
                          </a:solidFill>
                          <a:effectLst/>
                        </a:rPr>
                        <a:t>2014</a:t>
                      </a:r>
                      <a:endParaRPr lang="en-GB" sz="1200" b="0" i="0" u="none" strike="noStrike" dirty="0">
                        <a:solidFill>
                          <a:schemeClr val="accent1"/>
                        </a:solidFill>
                        <a:effectLst/>
                        <a:latin typeface="Calibri" panose="020F0502020204030204" pitchFamily="34" charset="0"/>
                      </a:endParaRPr>
                    </a:p>
                  </a:txBody>
                  <a:tcPr marL="4860" marR="4860" marT="4860" marB="0"/>
                </a:tc>
                <a:tc>
                  <a:txBody>
                    <a:bodyPr/>
                    <a:lstStyle/>
                    <a:p>
                      <a:pPr algn="l" fontAlgn="b"/>
                      <a:r>
                        <a:rPr lang="en-GB" sz="1200" u="none" strike="noStrike">
                          <a:solidFill>
                            <a:schemeClr val="accent1"/>
                          </a:solidFill>
                          <a:effectLst/>
                        </a:rPr>
                        <a:t>Biggs Reinette</a:t>
                      </a:r>
                      <a:endParaRPr lang="en-GB" sz="1200" b="0" i="0" u="none" strike="noStrike">
                        <a:solidFill>
                          <a:schemeClr val="accent1"/>
                        </a:solidFill>
                        <a:effectLst/>
                        <a:latin typeface="Calibri" panose="020F0502020204030204" pitchFamily="34" charset="0"/>
                      </a:endParaRPr>
                    </a:p>
                  </a:txBody>
                  <a:tcPr marL="4860" marR="4860" marT="4860" marB="0"/>
                </a:tc>
                <a:tc>
                  <a:txBody>
                    <a:bodyPr/>
                    <a:lstStyle/>
                    <a:p>
                      <a:pPr algn="l" fontAlgn="b"/>
                      <a:r>
                        <a:rPr lang="en-GB" sz="1200" i="1" u="none" strike="noStrike" dirty="0">
                          <a:solidFill>
                            <a:schemeClr val="accent1"/>
                          </a:solidFill>
                          <a:effectLst/>
                        </a:rPr>
                        <a:t>Regime Shifts in the Anthropocene: Assessing risks and building resilience</a:t>
                      </a:r>
                      <a:endParaRPr lang="en-GB" sz="1200" b="0" i="1" u="none" strike="noStrike" dirty="0">
                        <a:solidFill>
                          <a:schemeClr val="accent1"/>
                        </a:solidFill>
                        <a:effectLst/>
                        <a:latin typeface="Calibri" panose="020F0502020204030204" pitchFamily="34" charset="0"/>
                      </a:endParaRPr>
                    </a:p>
                  </a:txBody>
                  <a:tcPr marL="4860" marR="4860" marT="4860" marB="0"/>
                </a:tc>
                <a:extLst>
                  <a:ext uri="{0D108BD9-81ED-4DB2-BD59-A6C34878D82A}">
                    <a16:rowId xmlns:a16="http://schemas.microsoft.com/office/drawing/2014/main" val="1860928723"/>
                  </a:ext>
                </a:extLst>
              </a:tr>
              <a:tr h="413570">
                <a:tc>
                  <a:txBody>
                    <a:bodyPr/>
                    <a:lstStyle/>
                    <a:p>
                      <a:pPr algn="l" fontAlgn="b"/>
                      <a:r>
                        <a:rPr lang="sv-SE" sz="1200" u="none" strike="noStrike" dirty="0">
                          <a:solidFill>
                            <a:schemeClr val="accent1"/>
                          </a:solidFill>
                          <a:effectLst/>
                        </a:rPr>
                        <a:t>U-</a:t>
                      </a:r>
                      <a:r>
                        <a:rPr lang="sv-SE" sz="1200" u="none" strike="noStrike" dirty="0" err="1">
                          <a:solidFill>
                            <a:schemeClr val="accent1"/>
                          </a:solidFill>
                          <a:effectLst/>
                        </a:rPr>
                        <a:t>forsk</a:t>
                      </a:r>
                      <a:r>
                        <a:rPr lang="sv-SE" sz="1200" u="none" strike="noStrike" dirty="0">
                          <a:solidFill>
                            <a:schemeClr val="accent1"/>
                          </a:solidFill>
                          <a:effectLst/>
                        </a:rPr>
                        <a:t>, Utlysning avseende 2012 års ansökningar</a:t>
                      </a:r>
                      <a:endParaRPr lang="sv-SE" sz="1200" b="0" i="0" u="none" strike="noStrike" dirty="0">
                        <a:solidFill>
                          <a:schemeClr val="accent1"/>
                        </a:solidFill>
                        <a:effectLst/>
                        <a:latin typeface="Calibri" panose="020F0502020204030204" pitchFamily="34" charset="0"/>
                      </a:endParaRPr>
                    </a:p>
                  </a:txBody>
                  <a:tcPr marL="4860" marR="4860" marT="4860" marB="0"/>
                </a:tc>
                <a:tc>
                  <a:txBody>
                    <a:bodyPr/>
                    <a:lstStyle/>
                    <a:p>
                      <a:pPr algn="l" fontAlgn="b"/>
                      <a:endParaRPr lang="en-GB" sz="1200" b="0" i="0" u="none" strike="noStrike" dirty="0">
                        <a:solidFill>
                          <a:schemeClr val="accent1"/>
                        </a:solidFill>
                        <a:effectLst/>
                        <a:latin typeface="Calibri" panose="020F0502020204030204" pitchFamily="34" charset="0"/>
                      </a:endParaRPr>
                    </a:p>
                  </a:txBody>
                  <a:tcPr marL="4860" marR="4860" marT="4860" marB="0"/>
                </a:tc>
                <a:tc>
                  <a:txBody>
                    <a:bodyPr/>
                    <a:lstStyle/>
                    <a:p>
                      <a:pPr algn="ctr" fontAlgn="b"/>
                      <a:r>
                        <a:rPr lang="en-GB" sz="1200" u="none" strike="noStrike" dirty="0">
                          <a:solidFill>
                            <a:schemeClr val="accent1"/>
                          </a:solidFill>
                          <a:effectLst/>
                        </a:rPr>
                        <a:t>2013</a:t>
                      </a:r>
                      <a:endParaRPr lang="en-GB" sz="1200" b="0" i="0" u="none" strike="noStrike" dirty="0">
                        <a:solidFill>
                          <a:schemeClr val="accent1"/>
                        </a:solidFill>
                        <a:effectLst/>
                        <a:latin typeface="Calibri" panose="020F0502020204030204" pitchFamily="34" charset="0"/>
                      </a:endParaRPr>
                    </a:p>
                  </a:txBody>
                  <a:tcPr marL="4860" marR="4860" marT="4860" marB="0"/>
                </a:tc>
                <a:tc>
                  <a:txBody>
                    <a:bodyPr/>
                    <a:lstStyle/>
                    <a:p>
                      <a:pPr algn="l" fontAlgn="b"/>
                      <a:r>
                        <a:rPr lang="en-GB" sz="1200" u="none" strike="noStrike" dirty="0">
                          <a:solidFill>
                            <a:schemeClr val="accent1"/>
                          </a:solidFill>
                          <a:effectLst/>
                        </a:rPr>
                        <a:t>Crona Beatrice</a:t>
                      </a:r>
                      <a:endParaRPr lang="en-GB" sz="1200" b="0" i="0" u="none" strike="noStrike" dirty="0">
                        <a:solidFill>
                          <a:schemeClr val="accent1"/>
                        </a:solidFill>
                        <a:effectLst/>
                        <a:latin typeface="Calibri" panose="020F0502020204030204" pitchFamily="34" charset="0"/>
                      </a:endParaRPr>
                    </a:p>
                  </a:txBody>
                  <a:tcPr marL="4860" marR="4860" marT="4860" marB="0"/>
                </a:tc>
                <a:tc>
                  <a:txBody>
                    <a:bodyPr/>
                    <a:lstStyle/>
                    <a:p>
                      <a:pPr algn="l" fontAlgn="b"/>
                      <a:r>
                        <a:rPr lang="en-GB" sz="1200" i="1" u="none" strike="noStrike" dirty="0" err="1">
                          <a:solidFill>
                            <a:schemeClr val="accent1"/>
                          </a:solidFill>
                          <a:effectLst/>
                        </a:rPr>
                        <a:t>Ansökan</a:t>
                      </a:r>
                      <a:r>
                        <a:rPr lang="en-GB" sz="1200" i="1" u="none" strike="noStrike" dirty="0">
                          <a:solidFill>
                            <a:schemeClr val="accent1"/>
                          </a:solidFill>
                          <a:effectLst/>
                        </a:rPr>
                        <a:t>: SWE-2012-104: Middlemen in the seafood trading chain: a critical link for achieving sustainable small-scale </a:t>
                      </a:r>
                      <a:r>
                        <a:rPr lang="en-GB" sz="1200" i="1" u="none" strike="noStrike" dirty="0" smtClean="0">
                          <a:solidFill>
                            <a:schemeClr val="accent1"/>
                          </a:solidFill>
                          <a:effectLst/>
                        </a:rPr>
                        <a:t>fisheries</a:t>
                      </a:r>
                      <a:endParaRPr lang="en-GB" sz="1200" b="0" i="1" u="none" strike="noStrike" dirty="0">
                        <a:solidFill>
                          <a:schemeClr val="accent1"/>
                        </a:solidFill>
                        <a:effectLst/>
                        <a:latin typeface="Calibri" panose="020F0502020204030204" pitchFamily="34" charset="0"/>
                      </a:endParaRPr>
                    </a:p>
                  </a:txBody>
                  <a:tcPr marL="4860" marR="4860" marT="4860" marB="0"/>
                </a:tc>
                <a:extLst>
                  <a:ext uri="{0D108BD9-81ED-4DB2-BD59-A6C34878D82A}">
                    <a16:rowId xmlns:a16="http://schemas.microsoft.com/office/drawing/2014/main" val="1556438214"/>
                  </a:ext>
                </a:extLst>
              </a:tr>
            </a:tbl>
          </a:graphicData>
        </a:graphic>
      </p:graphicFrame>
      <p:sp>
        <p:nvSpPr>
          <p:cNvPr id="3" name="textruta 2"/>
          <p:cNvSpPr txBox="1"/>
          <p:nvPr/>
        </p:nvSpPr>
        <p:spPr>
          <a:xfrm>
            <a:off x="788097" y="6075124"/>
            <a:ext cx="11044782" cy="430887"/>
          </a:xfrm>
          <a:prstGeom prst="rect">
            <a:avLst/>
          </a:prstGeom>
          <a:noFill/>
        </p:spPr>
        <p:txBody>
          <a:bodyPr wrap="square" rtlCol="0">
            <a:spAutoFit/>
          </a:bodyPr>
          <a:lstStyle/>
          <a:p>
            <a:pPr>
              <a:tabLst>
                <a:tab pos="2870200" algn="l"/>
              </a:tabLst>
            </a:pPr>
            <a:r>
              <a:rPr lang="en-GB" sz="1100" i="1" dirty="0"/>
              <a:t>+ E</a:t>
            </a:r>
            <a:r>
              <a:rPr lang="en-GB" sz="1100" i="1" dirty="0" smtClean="0"/>
              <a:t>arlier e.g.: </a:t>
            </a:r>
            <a:r>
              <a:rPr lang="en-GB" sz="1100" dirty="0" smtClean="0"/>
              <a:t>Ryan </a:t>
            </a:r>
            <a:r>
              <a:rPr lang="en-GB" sz="1100" dirty="0"/>
              <a:t>Plummer, VR 2012 (€490,000): </a:t>
            </a:r>
            <a:r>
              <a:rPr lang="en-GB" sz="1100" i="1" dirty="0" smtClean="0"/>
              <a:t>Diagnosing </a:t>
            </a:r>
            <a:r>
              <a:rPr lang="en-GB" sz="1100" i="1" dirty="0"/>
              <a:t>processes and outcomes in social-ecological systems: A systematic, cross-case comparison of adaptive </a:t>
            </a:r>
            <a:r>
              <a:rPr lang="en-GB" sz="1100" i="1" dirty="0" smtClean="0"/>
              <a:t>co-management initiatives</a:t>
            </a:r>
            <a:endParaRPr lang="en-GB" sz="1100" i="1" dirty="0"/>
          </a:p>
          <a:p>
            <a:r>
              <a:rPr lang="en-GB" sz="1100" dirty="0" smtClean="0"/>
              <a:t>Andreas </a:t>
            </a:r>
            <a:r>
              <a:rPr lang="en-GB" sz="1100" dirty="0" err="1" smtClean="0"/>
              <a:t>Duit</a:t>
            </a:r>
            <a:r>
              <a:rPr lang="en-GB" sz="1100" dirty="0" smtClean="0"/>
              <a:t>, VR </a:t>
            </a:r>
            <a:r>
              <a:rPr lang="en-GB" sz="1100" dirty="0"/>
              <a:t>2011 (€840,000): </a:t>
            </a:r>
            <a:r>
              <a:rPr lang="en-GB" sz="1100" i="1" dirty="0" smtClean="0"/>
              <a:t>Stakeholder </a:t>
            </a:r>
            <a:r>
              <a:rPr lang="en-GB" sz="1100" i="1" dirty="0"/>
              <a:t>participation, learning and management of ecosystems: a global study of 146 Biosphere Reserves in 55 </a:t>
            </a:r>
            <a:r>
              <a:rPr lang="en-GB" sz="1100" i="1" dirty="0" smtClean="0"/>
              <a:t>countries</a:t>
            </a:r>
            <a:endParaRPr lang="en-GB" sz="1100" i="1" dirty="0"/>
          </a:p>
        </p:txBody>
      </p:sp>
    </p:spTree>
    <p:extLst>
      <p:ext uri="{BB962C8B-B14F-4D97-AF65-F5344CB8AC3E}">
        <p14:creationId xmlns:p14="http://schemas.microsoft.com/office/powerpoint/2010/main" val="11835396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11"/>
          <p:cNvCxnSpPr/>
          <p:nvPr/>
        </p:nvCxnSpPr>
        <p:spPr>
          <a:xfrm>
            <a:off x="0" y="6858000"/>
            <a:ext cx="12192000" cy="0"/>
          </a:xfrm>
          <a:prstGeom prst="line">
            <a:avLst/>
          </a:prstGeom>
          <a:ln w="38100">
            <a:solidFill>
              <a:srgbClr val="ED551A"/>
            </a:solidFill>
          </a:ln>
          <a:effectLst/>
        </p:spPr>
        <p:style>
          <a:lnRef idx="2">
            <a:schemeClr val="accent1"/>
          </a:lnRef>
          <a:fillRef idx="0">
            <a:schemeClr val="accent1"/>
          </a:fillRef>
          <a:effectRef idx="1">
            <a:schemeClr val="accent1"/>
          </a:effectRef>
          <a:fontRef idx="minor">
            <a:schemeClr val="tx1"/>
          </a:fontRef>
        </p:style>
      </p:cxnSp>
      <p:sp>
        <p:nvSpPr>
          <p:cNvPr id="3" name="Underrubrik 27"/>
          <p:cNvSpPr>
            <a:spLocks noGrp="1"/>
          </p:cNvSpPr>
          <p:nvPr>
            <p:ph type="subTitle" idx="1"/>
          </p:nvPr>
        </p:nvSpPr>
        <p:spPr>
          <a:xfrm>
            <a:off x="1719072" y="1548384"/>
            <a:ext cx="8753856" cy="4108704"/>
          </a:xfrm>
        </p:spPr>
        <p:txBody>
          <a:bodyPr>
            <a:normAutofit/>
          </a:bodyPr>
          <a:lstStyle/>
          <a:p>
            <a:pPr marL="0" lvl="1" algn="l"/>
            <a:endParaRPr lang="en-GB" sz="1900" dirty="0" smtClean="0"/>
          </a:p>
          <a:p>
            <a:pPr marL="0" lvl="1" algn="l"/>
            <a:endParaRPr lang="en-GB" sz="2600" dirty="0" smtClean="0"/>
          </a:p>
          <a:p>
            <a:pPr marL="342900" lvl="1" indent="-342900" algn="l">
              <a:buFontTx/>
              <a:buChar char="-"/>
            </a:pPr>
            <a:endParaRPr lang="en-GB" sz="2600" dirty="0"/>
          </a:p>
          <a:p>
            <a:pPr marL="342900" lvl="1" indent="-342900" algn="l">
              <a:buFont typeface="Arial" panose="020B0604020202020204" pitchFamily="34" charset="0"/>
              <a:buChar char="•"/>
            </a:pPr>
            <a:endParaRPr lang="en-GB" sz="2400" dirty="0" smtClean="0"/>
          </a:p>
          <a:p>
            <a:pPr marL="342900" lvl="1" indent="-342900" algn="l">
              <a:buFont typeface="Arial" panose="020B0604020202020204" pitchFamily="34" charset="0"/>
              <a:buChar char="•"/>
            </a:pPr>
            <a:endParaRPr lang="en-GB" sz="2400" dirty="0" smtClean="0"/>
          </a:p>
          <a:p>
            <a:pPr marL="342900" lvl="1" indent="-342900" algn="l">
              <a:buFont typeface="Arial" panose="020B0604020202020204" pitchFamily="34" charset="0"/>
              <a:buChar char="•"/>
            </a:pPr>
            <a:endParaRPr lang="en-GB" sz="2400" dirty="0"/>
          </a:p>
          <a:p>
            <a:pPr marL="342900" lvl="1" indent="-342900" algn="l">
              <a:buFont typeface="Arial" panose="020B0604020202020204" pitchFamily="34" charset="0"/>
              <a:buChar char="•"/>
            </a:pPr>
            <a:endParaRPr lang="en-GB" sz="2400" dirty="0"/>
          </a:p>
          <a:p>
            <a:pPr algn="l"/>
            <a:endParaRPr lang="en-GB" dirty="0" smtClean="0"/>
          </a:p>
          <a:p>
            <a:pPr lvl="0" algn="l"/>
            <a:endParaRPr lang="en-GB" dirty="0" smtClean="0"/>
          </a:p>
          <a:p>
            <a:pPr lvl="0" algn="l"/>
            <a:endParaRPr lang="en-GB" dirty="0" smtClean="0"/>
          </a:p>
          <a:p>
            <a:pPr marL="342900" lvl="0" indent="-342900" algn="l">
              <a:buFontTx/>
              <a:buChar char="-"/>
            </a:pPr>
            <a:endParaRPr lang="en-GB" dirty="0"/>
          </a:p>
          <a:p>
            <a:pPr marL="342900" lvl="0" indent="-342900" algn="l">
              <a:buFontTx/>
              <a:buChar char="-"/>
            </a:pPr>
            <a:endParaRPr lang="en-GB" dirty="0" smtClean="0"/>
          </a:p>
          <a:p>
            <a:pPr marL="342900" lvl="0" indent="-342900" algn="l">
              <a:buFontTx/>
              <a:buChar char="-"/>
            </a:pPr>
            <a:endParaRPr lang="en-GB" dirty="0"/>
          </a:p>
          <a:p>
            <a:pPr algn="l"/>
            <a:endParaRPr lang="sv-SE" sz="2800" dirty="0">
              <a:latin typeface="Arial" panose="020B0604020202020204" pitchFamily="34" charset="0"/>
              <a:cs typeface="Arial" panose="020B0604020202020204" pitchFamily="34" charset="0"/>
            </a:endParaRPr>
          </a:p>
        </p:txBody>
      </p:sp>
      <p:sp>
        <p:nvSpPr>
          <p:cNvPr id="6" name="Rubrik 26"/>
          <p:cNvSpPr>
            <a:spLocks noGrp="1"/>
          </p:cNvSpPr>
          <p:nvPr>
            <p:ph type="ctrTitle"/>
          </p:nvPr>
        </p:nvSpPr>
        <p:spPr>
          <a:xfrm>
            <a:off x="133350" y="350838"/>
            <a:ext cx="11753850" cy="947737"/>
          </a:xfrm>
        </p:spPr>
        <p:txBody>
          <a:bodyPr>
            <a:normAutofit/>
          </a:bodyPr>
          <a:lstStyle/>
          <a:p>
            <a:r>
              <a:rPr lang="sv-SE" sz="4400" dirty="0" err="1" smtClean="0">
                <a:solidFill>
                  <a:schemeClr val="tx1">
                    <a:lumMod val="50000"/>
                    <a:lumOff val="50000"/>
                  </a:schemeClr>
                </a:solidFill>
              </a:rPr>
              <a:t>Approved</a:t>
            </a:r>
            <a:r>
              <a:rPr lang="sv-SE" sz="4400" dirty="0" smtClean="0">
                <a:solidFill>
                  <a:schemeClr val="tx1">
                    <a:lumMod val="50000"/>
                    <a:lumOff val="50000"/>
                  </a:schemeClr>
                </a:solidFill>
              </a:rPr>
              <a:t> and </a:t>
            </a:r>
            <a:r>
              <a:rPr lang="sv-SE" sz="4400" dirty="0" err="1" smtClean="0">
                <a:solidFill>
                  <a:schemeClr val="tx1">
                    <a:lumMod val="50000"/>
                    <a:lumOff val="50000"/>
                  </a:schemeClr>
                </a:solidFill>
              </a:rPr>
              <a:t>rejected</a:t>
            </a:r>
            <a:endParaRPr lang="sv-SE" sz="4400" dirty="0">
              <a:solidFill>
                <a:schemeClr val="tx1">
                  <a:lumMod val="50000"/>
                  <a:lumOff val="50000"/>
                </a:schemeClr>
              </a:solidFill>
            </a:endParaRPr>
          </a:p>
        </p:txBody>
      </p:sp>
      <p:graphicFrame>
        <p:nvGraphicFramePr>
          <p:cNvPr id="7" name="Diagram 6"/>
          <p:cNvGraphicFramePr>
            <a:graphicFrameLocks/>
          </p:cNvGraphicFramePr>
          <p:nvPr>
            <p:extLst>
              <p:ext uri="{D42A27DB-BD31-4B8C-83A1-F6EECF244321}">
                <p14:modId xmlns:p14="http://schemas.microsoft.com/office/powerpoint/2010/main" val="4017113228"/>
              </p:ext>
            </p:extLst>
          </p:nvPr>
        </p:nvGraphicFramePr>
        <p:xfrm>
          <a:off x="3055478" y="1215673"/>
          <a:ext cx="5909594" cy="477412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048447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pPr lvl="0"/>
            <a:r>
              <a:rPr lang="en-GB" altLang="en-US" dirty="0" bmk="">
                <a:solidFill>
                  <a:schemeClr val="bg1">
                    <a:lumMod val="50000"/>
                  </a:schemeClr>
                </a:solidFill>
                <a:latin typeface="Calibri Light" panose="020F0302020204030204" pitchFamily="34" charset="0"/>
                <a:ea typeface="Times New Roman" panose="02020603050405020304" pitchFamily="18" charset="0"/>
                <a:cs typeface="Times New Roman" panose="02020603050405020304" pitchFamily="18" charset="0"/>
              </a:rPr>
              <a:t>A</a:t>
            </a:r>
            <a:r>
              <a:rPr lang="en-GB" altLang="en-US" dirty="0" smtClean="0" bmk="">
                <a:solidFill>
                  <a:schemeClr val="bg1">
                    <a:lumMod val="50000"/>
                  </a:schemeClr>
                </a:solidFill>
                <a:latin typeface="Calibri Light" panose="020F0302020204030204" pitchFamily="34" charset="0"/>
                <a:ea typeface="Times New Roman" panose="02020603050405020304" pitchFamily="18" charset="0"/>
                <a:cs typeface="Times New Roman" panose="02020603050405020304" pitchFamily="18" charset="0"/>
              </a:rPr>
              <a:t>pproval rates</a:t>
            </a:r>
            <a:endParaRPr lang="en-GB" dirty="0">
              <a:solidFill>
                <a:schemeClr val="bg1">
                  <a:lumMod val="50000"/>
                </a:schemeClr>
              </a:solidFill>
            </a:endParaRPr>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187481364"/>
              </p:ext>
            </p:extLst>
          </p:nvPr>
        </p:nvGraphicFramePr>
        <p:xfrm>
          <a:off x="838200" y="1438275"/>
          <a:ext cx="10040382" cy="3288306"/>
        </p:xfrm>
        <a:graphic>
          <a:graphicData uri="http://schemas.openxmlformats.org/drawingml/2006/table">
            <a:tbl>
              <a:tblPr firstRow="1" firstCol="1" bandRow="1">
                <a:tableStyleId>{5C22544A-7EE6-4342-B048-85BDC9FD1C3A}</a:tableStyleId>
              </a:tblPr>
              <a:tblGrid>
                <a:gridCol w="942463">
                  <a:extLst>
                    <a:ext uri="{9D8B030D-6E8A-4147-A177-3AD203B41FA5}">
                      <a16:colId xmlns:a16="http://schemas.microsoft.com/office/drawing/2014/main" val="2269981899"/>
                    </a:ext>
                  </a:extLst>
                </a:gridCol>
                <a:gridCol w="1569294">
                  <a:extLst>
                    <a:ext uri="{9D8B030D-6E8A-4147-A177-3AD203B41FA5}">
                      <a16:colId xmlns:a16="http://schemas.microsoft.com/office/drawing/2014/main" val="3363737357"/>
                    </a:ext>
                  </a:extLst>
                </a:gridCol>
                <a:gridCol w="1953563">
                  <a:extLst>
                    <a:ext uri="{9D8B030D-6E8A-4147-A177-3AD203B41FA5}">
                      <a16:colId xmlns:a16="http://schemas.microsoft.com/office/drawing/2014/main" val="2889824004"/>
                    </a:ext>
                  </a:extLst>
                </a:gridCol>
                <a:gridCol w="1987826">
                  <a:extLst>
                    <a:ext uri="{9D8B030D-6E8A-4147-A177-3AD203B41FA5}">
                      <a16:colId xmlns:a16="http://schemas.microsoft.com/office/drawing/2014/main" val="815450106"/>
                    </a:ext>
                  </a:extLst>
                </a:gridCol>
                <a:gridCol w="1749287">
                  <a:extLst>
                    <a:ext uri="{9D8B030D-6E8A-4147-A177-3AD203B41FA5}">
                      <a16:colId xmlns:a16="http://schemas.microsoft.com/office/drawing/2014/main" val="2834171509"/>
                    </a:ext>
                  </a:extLst>
                </a:gridCol>
                <a:gridCol w="1837949">
                  <a:extLst>
                    <a:ext uri="{9D8B030D-6E8A-4147-A177-3AD203B41FA5}">
                      <a16:colId xmlns:a16="http://schemas.microsoft.com/office/drawing/2014/main" val="2176980583"/>
                    </a:ext>
                  </a:extLst>
                </a:gridCol>
              </a:tblGrid>
              <a:tr h="1045436">
                <a:tc>
                  <a:txBody>
                    <a:bodyPr/>
                    <a:lstStyle/>
                    <a:p>
                      <a:pPr>
                        <a:lnSpc>
                          <a:spcPct val="125000"/>
                        </a:lnSpc>
                        <a:spcAft>
                          <a:spcPts val="0"/>
                        </a:spcAft>
                      </a:pPr>
                      <a:r>
                        <a:rPr lang="en-GB" sz="1400" dirty="0">
                          <a:effectLst/>
                          <a:latin typeface="+mn-lt"/>
                        </a:rPr>
                        <a:t> </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25000"/>
                        </a:lnSpc>
                        <a:spcAft>
                          <a:spcPts val="0"/>
                        </a:spcAft>
                      </a:pPr>
                      <a:r>
                        <a:rPr lang="en-GB" sz="1400" dirty="0">
                          <a:effectLst/>
                          <a:latin typeface="+mn-lt"/>
                        </a:rPr>
                        <a:t>Approval rate VR</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25000"/>
                        </a:lnSpc>
                        <a:spcAft>
                          <a:spcPts val="0"/>
                        </a:spcAft>
                      </a:pPr>
                      <a:r>
                        <a:rPr lang="en-GB" sz="1400" dirty="0">
                          <a:effectLst/>
                          <a:latin typeface="+mn-lt"/>
                        </a:rPr>
                        <a:t>Approval rate</a:t>
                      </a:r>
                      <a:br>
                        <a:rPr lang="en-GB" sz="1400" dirty="0">
                          <a:effectLst/>
                          <a:latin typeface="+mn-lt"/>
                        </a:rPr>
                      </a:br>
                      <a:r>
                        <a:rPr lang="en-GB" sz="1400" dirty="0" err="1">
                          <a:effectLst/>
                          <a:latin typeface="+mn-lt"/>
                        </a:rPr>
                        <a:t>Formas</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25000"/>
                        </a:lnSpc>
                        <a:spcAft>
                          <a:spcPts val="0"/>
                        </a:spcAft>
                      </a:pPr>
                      <a:r>
                        <a:rPr lang="en-GB" sz="1400" dirty="0">
                          <a:effectLst/>
                          <a:latin typeface="+mn-lt"/>
                        </a:rPr>
                        <a:t>Approval rate</a:t>
                      </a:r>
                      <a:br>
                        <a:rPr lang="en-GB" sz="1400" dirty="0">
                          <a:effectLst/>
                          <a:latin typeface="+mn-lt"/>
                        </a:rPr>
                      </a:br>
                      <a:r>
                        <a:rPr lang="en-GB" sz="1400" dirty="0">
                          <a:effectLst/>
                          <a:latin typeface="+mn-lt"/>
                        </a:rPr>
                        <a:t>VR and </a:t>
                      </a:r>
                      <a:r>
                        <a:rPr lang="en-GB" sz="1400" dirty="0" err="1">
                          <a:effectLst/>
                          <a:latin typeface="+mn-lt"/>
                        </a:rPr>
                        <a:t>Formas</a:t>
                      </a:r>
                      <a:r>
                        <a:rPr lang="en-GB" sz="1400" dirty="0">
                          <a:effectLst/>
                          <a:latin typeface="+mn-lt"/>
                        </a:rPr>
                        <a:t>, total</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25000"/>
                        </a:lnSpc>
                        <a:spcAft>
                          <a:spcPts val="0"/>
                        </a:spcAft>
                      </a:pPr>
                      <a:r>
                        <a:rPr lang="en-GB" sz="1400">
                          <a:effectLst/>
                          <a:latin typeface="+mn-lt"/>
                        </a:rPr>
                        <a:t>Number of</a:t>
                      </a:r>
                      <a:br>
                        <a:rPr lang="en-GB" sz="1400">
                          <a:effectLst/>
                          <a:latin typeface="+mn-lt"/>
                        </a:rPr>
                      </a:br>
                      <a:r>
                        <a:rPr lang="en-GB" sz="1400">
                          <a:effectLst/>
                          <a:latin typeface="+mn-lt"/>
                        </a:rPr>
                        <a:t>approved VR and Formas grants</a:t>
                      </a:r>
                      <a:endParaRPr lang="en-GB" sz="14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25000"/>
                        </a:lnSpc>
                        <a:spcAft>
                          <a:spcPts val="0"/>
                        </a:spcAft>
                      </a:pPr>
                      <a:r>
                        <a:rPr lang="en-GB" sz="1400">
                          <a:effectLst/>
                          <a:latin typeface="+mn-lt"/>
                        </a:rPr>
                        <a:t>Sum approved, total (SEK)</a:t>
                      </a:r>
                      <a:endParaRPr lang="en-GB" sz="140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96388369"/>
                  </a:ext>
                </a:extLst>
              </a:tr>
              <a:tr h="536370">
                <a:tc>
                  <a:txBody>
                    <a:bodyPr/>
                    <a:lstStyle/>
                    <a:p>
                      <a:pPr algn="r">
                        <a:lnSpc>
                          <a:spcPct val="125000"/>
                        </a:lnSpc>
                        <a:spcAft>
                          <a:spcPts val="0"/>
                        </a:spcAft>
                      </a:pPr>
                      <a:r>
                        <a:rPr lang="en-GB" sz="1400" dirty="0" smtClean="0">
                          <a:effectLst/>
                          <a:latin typeface="+mn-lt"/>
                          <a:ea typeface="Times New Roman" panose="02020603050405020304" pitchFamily="18" charset="0"/>
                          <a:cs typeface="Times New Roman" panose="02020603050405020304" pitchFamily="18" charset="0"/>
                        </a:rPr>
                        <a:t>2019</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b="1" dirty="0" smtClean="0">
                          <a:effectLst/>
                          <a:latin typeface="+mn-lt"/>
                          <a:ea typeface="Times New Roman" panose="02020603050405020304" pitchFamily="18" charset="0"/>
                          <a:cs typeface="Times New Roman" panose="02020603050405020304" pitchFamily="18" charset="0"/>
                        </a:rPr>
                        <a:t>6%</a:t>
                      </a:r>
                      <a:endParaRPr lang="en-GB"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dirty="0" smtClean="0">
                          <a:effectLst/>
                          <a:latin typeface="+mn-lt"/>
                          <a:ea typeface="Times New Roman" panose="02020603050405020304" pitchFamily="18" charset="0"/>
                          <a:cs typeface="Times New Roman" panose="02020603050405020304" pitchFamily="18" charset="0"/>
                        </a:rPr>
                        <a:t>33%</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dirty="0" smtClean="0">
                          <a:effectLst/>
                          <a:latin typeface="+mn-lt"/>
                          <a:ea typeface="Times New Roman" panose="02020603050405020304" pitchFamily="18" charset="0"/>
                          <a:cs typeface="Times New Roman" panose="02020603050405020304" pitchFamily="18" charset="0"/>
                        </a:rPr>
                        <a:t>25%</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dirty="0" smtClean="0">
                          <a:effectLst/>
                          <a:latin typeface="+mn-lt"/>
                          <a:ea typeface="Times New Roman" panose="02020603050405020304" pitchFamily="18" charset="0"/>
                          <a:cs typeface="Times New Roman" panose="02020603050405020304" pitchFamily="18" charset="0"/>
                        </a:rPr>
                        <a:t>14 approved</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dirty="0" smtClean="0">
                          <a:effectLst/>
                          <a:latin typeface="+mn-lt"/>
                          <a:ea typeface="Times New Roman" panose="02020603050405020304" pitchFamily="18" charset="0"/>
                          <a:cs typeface="Times New Roman" panose="02020603050405020304" pitchFamily="18" charset="0"/>
                        </a:rPr>
                        <a:t>45 707 379</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48618712"/>
                  </a:ext>
                </a:extLst>
              </a:tr>
              <a:tr h="609920">
                <a:tc>
                  <a:txBody>
                    <a:bodyPr/>
                    <a:lstStyle/>
                    <a:p>
                      <a:pPr algn="r">
                        <a:lnSpc>
                          <a:spcPct val="125000"/>
                        </a:lnSpc>
                        <a:spcAft>
                          <a:spcPts val="0"/>
                        </a:spcAft>
                      </a:pPr>
                      <a:r>
                        <a:rPr lang="en-GB" sz="1400" dirty="0">
                          <a:effectLst/>
                          <a:latin typeface="+mn-lt"/>
                        </a:rPr>
                        <a:t>2018</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b="1" dirty="0">
                          <a:effectLst/>
                          <a:latin typeface="+mn-lt"/>
                        </a:rPr>
                        <a:t>19%</a:t>
                      </a:r>
                      <a:endParaRPr lang="en-GB"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dirty="0">
                          <a:effectLst/>
                          <a:latin typeface="+mn-lt"/>
                        </a:rPr>
                        <a:t>19% with </a:t>
                      </a:r>
                      <a:r>
                        <a:rPr lang="en-GB" sz="1400" dirty="0" smtClean="0">
                          <a:effectLst/>
                          <a:latin typeface="+mn-lt"/>
                        </a:rPr>
                        <a:t>EU-call</a:t>
                      </a:r>
                    </a:p>
                    <a:p>
                      <a:pPr algn="r">
                        <a:lnSpc>
                          <a:spcPct val="125000"/>
                        </a:lnSpc>
                        <a:spcAft>
                          <a:spcPts val="0"/>
                        </a:spcAft>
                      </a:pPr>
                      <a:r>
                        <a:rPr lang="en-GB" sz="1400" dirty="0" smtClean="0">
                          <a:effectLst/>
                          <a:latin typeface="+mn-lt"/>
                        </a:rPr>
                        <a:t>(13</a:t>
                      </a:r>
                      <a:r>
                        <a:rPr lang="en-GB" sz="1400" dirty="0">
                          <a:effectLst/>
                          <a:latin typeface="+mn-lt"/>
                        </a:rPr>
                        <a:t>% without EU-call)</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dirty="0">
                          <a:effectLst/>
                          <a:latin typeface="+mn-lt"/>
                        </a:rPr>
                        <a:t>19%</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dirty="0">
                          <a:effectLst/>
                          <a:latin typeface="+mn-lt"/>
                        </a:rPr>
                        <a:t>14 approved</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a:effectLst/>
                          <a:latin typeface="+mn-lt"/>
                        </a:rPr>
                        <a:t>66 000 000</a:t>
                      </a:r>
                      <a:endParaRPr lang="en-GB" sz="140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72100541"/>
                  </a:ext>
                </a:extLst>
              </a:tr>
              <a:tr h="520580">
                <a:tc>
                  <a:txBody>
                    <a:bodyPr/>
                    <a:lstStyle/>
                    <a:p>
                      <a:pPr algn="r">
                        <a:lnSpc>
                          <a:spcPct val="125000"/>
                        </a:lnSpc>
                        <a:spcAft>
                          <a:spcPts val="0"/>
                        </a:spcAft>
                      </a:pPr>
                      <a:r>
                        <a:rPr lang="en-GB" sz="1400">
                          <a:effectLst/>
                          <a:latin typeface="+mn-lt"/>
                        </a:rPr>
                        <a:t>2017</a:t>
                      </a:r>
                      <a:endParaRPr lang="en-GB" sz="14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b="1" dirty="0">
                          <a:effectLst/>
                          <a:latin typeface="+mn-lt"/>
                        </a:rPr>
                        <a:t>13%</a:t>
                      </a:r>
                      <a:endParaRPr lang="en-GB"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dirty="0">
                          <a:effectLst/>
                          <a:latin typeface="+mn-lt"/>
                        </a:rPr>
                        <a:t>17%</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dirty="0">
                          <a:effectLst/>
                          <a:latin typeface="+mn-lt"/>
                        </a:rPr>
                        <a:t>16%</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dirty="0">
                          <a:effectLst/>
                          <a:latin typeface="+mn-lt"/>
                        </a:rPr>
                        <a:t>8 approved</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a:effectLst/>
                          <a:latin typeface="+mn-lt"/>
                        </a:rPr>
                        <a:t>27 300 000</a:t>
                      </a:r>
                      <a:endParaRPr lang="en-GB" sz="140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28656152"/>
                  </a:ext>
                </a:extLst>
              </a:tr>
              <a:tr h="576000">
                <a:tc>
                  <a:txBody>
                    <a:bodyPr/>
                    <a:lstStyle/>
                    <a:p>
                      <a:pPr algn="r">
                        <a:lnSpc>
                          <a:spcPct val="125000"/>
                        </a:lnSpc>
                        <a:spcAft>
                          <a:spcPts val="0"/>
                        </a:spcAft>
                      </a:pPr>
                      <a:r>
                        <a:rPr lang="en-GB" sz="1400" dirty="0">
                          <a:effectLst/>
                          <a:latin typeface="+mn-lt"/>
                        </a:rPr>
                        <a:t>2016</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b="1" dirty="0">
                          <a:effectLst/>
                          <a:latin typeface="+mn-lt"/>
                        </a:rPr>
                        <a:t>6%</a:t>
                      </a:r>
                      <a:endParaRPr lang="en-GB" sz="1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a:effectLst/>
                          <a:latin typeface="+mn-lt"/>
                        </a:rPr>
                        <a:t>36%</a:t>
                      </a:r>
                      <a:endParaRPr lang="en-GB" sz="14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dirty="0">
                          <a:effectLst/>
                          <a:latin typeface="+mn-lt"/>
                        </a:rPr>
                        <a:t>24%</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dirty="0">
                          <a:effectLst/>
                          <a:latin typeface="+mn-lt"/>
                        </a:rPr>
                        <a:t>10 approved</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gn="r">
                        <a:lnSpc>
                          <a:spcPct val="125000"/>
                        </a:lnSpc>
                        <a:spcAft>
                          <a:spcPts val="0"/>
                        </a:spcAft>
                      </a:pPr>
                      <a:r>
                        <a:rPr lang="en-GB" sz="1400" dirty="0">
                          <a:effectLst/>
                          <a:latin typeface="+mn-lt"/>
                        </a:rPr>
                        <a:t>24 800 000</a:t>
                      </a:r>
                      <a:endParaRPr lang="en-GB"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69090808"/>
                  </a:ext>
                </a:extLst>
              </a:tr>
            </a:tbl>
          </a:graphicData>
        </a:graphic>
      </p:graphicFrame>
      <p:sp>
        <p:nvSpPr>
          <p:cNvPr id="6" name="Rektangel 5"/>
          <p:cNvSpPr/>
          <p:nvPr/>
        </p:nvSpPr>
        <p:spPr>
          <a:xfrm>
            <a:off x="1687793" y="4959608"/>
            <a:ext cx="7392597" cy="1384995"/>
          </a:xfrm>
          <a:prstGeom prst="rect">
            <a:avLst/>
          </a:prstGeom>
        </p:spPr>
        <p:txBody>
          <a:bodyPr wrap="square">
            <a:spAutoFit/>
          </a:bodyPr>
          <a:lstStyle/>
          <a:p>
            <a:pPr lvl="0" eaLnBrk="0" fontAlgn="base" hangingPunct="0">
              <a:spcBef>
                <a:spcPct val="0"/>
              </a:spcBef>
              <a:spcAft>
                <a:spcPct val="0"/>
              </a:spcAft>
            </a:pPr>
            <a:r>
              <a:rPr lang="en-GB" altLang="en-US" sz="1400" i="1" dirty="0" smtClean="0">
                <a:ea typeface="Times New Roman" panose="02020603050405020304" pitchFamily="18" charset="0"/>
                <a:cs typeface="Calibri" panose="020F0502020204030204" pitchFamily="34" charset="0"/>
              </a:rPr>
              <a:t>For comparison:</a:t>
            </a:r>
            <a:r>
              <a:rPr lang="en-GB" altLang="en-US" sz="1400" dirty="0" smtClean="0">
                <a:ea typeface="Times New Roman" panose="02020603050405020304" pitchFamily="18" charset="0"/>
                <a:cs typeface="Calibri" panose="020F0502020204030204" pitchFamily="34" charset="0"/>
              </a:rPr>
              <a:t/>
            </a:r>
            <a:br>
              <a:rPr lang="en-GB" altLang="en-US" sz="1400" dirty="0" smtClean="0">
                <a:ea typeface="Times New Roman" panose="02020603050405020304" pitchFamily="18" charset="0"/>
                <a:cs typeface="Calibri" panose="020F0502020204030204" pitchFamily="34" charset="0"/>
              </a:rPr>
            </a:br>
            <a:r>
              <a:rPr lang="en-GB" altLang="en-US" sz="1400" dirty="0" smtClean="0">
                <a:ea typeface="Times New Roman" panose="02020603050405020304" pitchFamily="18" charset="0"/>
                <a:cs typeface="Calibri" panose="020F0502020204030204" pitchFamily="34" charset="0"/>
              </a:rPr>
              <a:t>The </a:t>
            </a:r>
            <a:r>
              <a:rPr lang="en-GB" altLang="en-US" sz="1400" dirty="0">
                <a:ea typeface="Times New Roman" panose="02020603050405020304" pitchFamily="18" charset="0"/>
                <a:cs typeface="Calibri" panose="020F0502020204030204" pitchFamily="34" charset="0"/>
              </a:rPr>
              <a:t>approval rates in total for </a:t>
            </a:r>
            <a:r>
              <a:rPr lang="en-GB" altLang="en-US" sz="1400" dirty="0" smtClean="0">
                <a:ea typeface="Times New Roman" panose="02020603050405020304" pitchFamily="18" charset="0"/>
                <a:cs typeface="Calibri" panose="020F0502020204030204" pitchFamily="34" charset="0"/>
              </a:rPr>
              <a:t>VR: 17% 2018 and 18% 2017.</a:t>
            </a:r>
            <a:br>
              <a:rPr lang="en-GB" altLang="en-US" sz="1400" dirty="0" smtClean="0">
                <a:ea typeface="Times New Roman" panose="02020603050405020304" pitchFamily="18" charset="0"/>
                <a:cs typeface="Calibri" panose="020F0502020204030204" pitchFamily="34" charset="0"/>
              </a:rPr>
            </a:br>
            <a:r>
              <a:rPr lang="en-GB" altLang="en-US" sz="1400" dirty="0" smtClean="0">
                <a:ea typeface="Times New Roman" panose="02020603050405020304" pitchFamily="18" charset="0"/>
                <a:cs typeface="Calibri" panose="020F0502020204030204" pitchFamily="34" charset="0"/>
              </a:rPr>
              <a:t>The </a:t>
            </a:r>
            <a:r>
              <a:rPr lang="en-GB" altLang="en-US" sz="1400" dirty="0">
                <a:ea typeface="Times New Roman" panose="02020603050405020304" pitchFamily="18" charset="0"/>
                <a:cs typeface="Calibri" panose="020F0502020204030204" pitchFamily="34" charset="0"/>
              </a:rPr>
              <a:t>approval rates in total for </a:t>
            </a:r>
            <a:r>
              <a:rPr lang="en-GB" altLang="en-US" sz="1400" dirty="0" err="1" smtClean="0">
                <a:ea typeface="Times New Roman" panose="02020603050405020304" pitchFamily="18" charset="0"/>
                <a:cs typeface="Calibri" panose="020F0502020204030204" pitchFamily="34" charset="0"/>
              </a:rPr>
              <a:t>Formas</a:t>
            </a:r>
            <a:r>
              <a:rPr lang="en-GB" altLang="en-US" sz="1400" dirty="0" smtClean="0">
                <a:ea typeface="Times New Roman" panose="02020603050405020304" pitchFamily="18" charset="0"/>
                <a:cs typeface="Calibri" panose="020F0502020204030204" pitchFamily="34" charset="0"/>
              </a:rPr>
              <a:t> </a:t>
            </a:r>
            <a:r>
              <a:rPr lang="en-GB" altLang="en-US" sz="1400" dirty="0">
                <a:ea typeface="Times New Roman" panose="02020603050405020304" pitchFamily="18" charset="0"/>
                <a:cs typeface="Calibri" panose="020F0502020204030204" pitchFamily="34" charset="0"/>
              </a:rPr>
              <a:t>annual open </a:t>
            </a:r>
            <a:r>
              <a:rPr lang="en-GB" altLang="en-US" sz="1400" dirty="0" smtClean="0">
                <a:ea typeface="Times New Roman" panose="02020603050405020304" pitchFamily="18" charset="0"/>
                <a:cs typeface="Calibri" panose="020F0502020204030204" pitchFamily="34" charset="0"/>
              </a:rPr>
              <a:t>calls: 16,7% 2019, 17,8% 2018 and 17,1% 2017.</a:t>
            </a:r>
          </a:p>
          <a:p>
            <a:pPr lvl="0" eaLnBrk="0" fontAlgn="base" hangingPunct="0">
              <a:spcBef>
                <a:spcPct val="0"/>
              </a:spcBef>
              <a:spcAft>
                <a:spcPct val="0"/>
              </a:spcAft>
            </a:pPr>
            <a:endParaRPr lang="en-GB" altLang="en-US" sz="1400" dirty="0">
              <a:cs typeface="Calibri" panose="020F0502020204030204" pitchFamily="34" charset="0"/>
            </a:endParaRPr>
          </a:p>
          <a:p>
            <a:pPr lvl="0" eaLnBrk="0" fontAlgn="base" hangingPunct="0">
              <a:spcBef>
                <a:spcPct val="0"/>
              </a:spcBef>
              <a:spcAft>
                <a:spcPct val="0"/>
              </a:spcAft>
            </a:pPr>
            <a:r>
              <a:rPr lang="en-GB" altLang="en-US" sz="1400" i="1" dirty="0" smtClean="0">
                <a:cs typeface="Calibri" panose="020F0502020204030204" pitchFamily="34" charset="0"/>
              </a:rPr>
              <a:t>In addition:</a:t>
            </a:r>
          </a:p>
          <a:p>
            <a:pPr lvl="0" eaLnBrk="0" fontAlgn="base" hangingPunct="0">
              <a:spcBef>
                <a:spcPct val="0"/>
              </a:spcBef>
              <a:spcAft>
                <a:spcPct val="0"/>
              </a:spcAft>
            </a:pPr>
            <a:r>
              <a:rPr lang="en-GB" altLang="en-US" sz="1400" dirty="0" smtClean="0">
                <a:cs typeface="Calibri" panose="020F0502020204030204" pitchFamily="34" charset="0"/>
              </a:rPr>
              <a:t>VR is considered a high quality indicator grant by SU</a:t>
            </a:r>
            <a:r>
              <a:rPr lang="en-GB" altLang="en-US" sz="1400" dirty="0" smtClean="0"/>
              <a:t> </a:t>
            </a:r>
            <a:endParaRPr lang="en-GB" altLang="en-US" sz="1400" dirty="0"/>
          </a:p>
        </p:txBody>
      </p:sp>
    </p:spTree>
    <p:extLst>
      <p:ext uri="{BB962C8B-B14F-4D97-AF65-F5344CB8AC3E}">
        <p14:creationId xmlns:p14="http://schemas.microsoft.com/office/powerpoint/2010/main" val="3379997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11"/>
          <p:cNvCxnSpPr/>
          <p:nvPr/>
        </p:nvCxnSpPr>
        <p:spPr>
          <a:xfrm>
            <a:off x="0" y="6858000"/>
            <a:ext cx="12192000" cy="0"/>
          </a:xfrm>
          <a:prstGeom prst="line">
            <a:avLst/>
          </a:prstGeom>
          <a:ln w="38100">
            <a:solidFill>
              <a:srgbClr val="ED551A"/>
            </a:solidFill>
          </a:ln>
          <a:effectLst/>
        </p:spPr>
        <p:style>
          <a:lnRef idx="2">
            <a:schemeClr val="accent1"/>
          </a:lnRef>
          <a:fillRef idx="0">
            <a:schemeClr val="accent1"/>
          </a:fillRef>
          <a:effectRef idx="1">
            <a:schemeClr val="accent1"/>
          </a:effectRef>
          <a:fontRef idx="minor">
            <a:schemeClr val="tx1"/>
          </a:fontRef>
        </p:style>
      </p:cxnSp>
      <p:sp>
        <p:nvSpPr>
          <p:cNvPr id="3" name="Underrubrik 27"/>
          <p:cNvSpPr>
            <a:spLocks noGrp="1"/>
          </p:cNvSpPr>
          <p:nvPr>
            <p:ph type="subTitle" idx="1"/>
          </p:nvPr>
        </p:nvSpPr>
        <p:spPr>
          <a:xfrm>
            <a:off x="1719072" y="1548384"/>
            <a:ext cx="8753856" cy="4108704"/>
          </a:xfrm>
        </p:spPr>
        <p:txBody>
          <a:bodyPr>
            <a:normAutofit/>
          </a:bodyPr>
          <a:lstStyle/>
          <a:p>
            <a:pPr marL="0" lvl="1" algn="l"/>
            <a:endParaRPr lang="en-GB" sz="1900" dirty="0" smtClean="0"/>
          </a:p>
          <a:p>
            <a:pPr marL="0" lvl="1" algn="l"/>
            <a:endParaRPr lang="en-GB" sz="2600" dirty="0" smtClean="0"/>
          </a:p>
          <a:p>
            <a:pPr marL="342900" lvl="1" indent="-342900" algn="l">
              <a:buFontTx/>
              <a:buChar char="-"/>
            </a:pPr>
            <a:endParaRPr lang="en-GB" sz="2600" dirty="0"/>
          </a:p>
          <a:p>
            <a:pPr marL="342900" lvl="1" indent="-342900" algn="l">
              <a:buFont typeface="Arial" panose="020B0604020202020204" pitchFamily="34" charset="0"/>
              <a:buChar char="•"/>
            </a:pPr>
            <a:endParaRPr lang="en-GB" sz="2400" dirty="0" smtClean="0"/>
          </a:p>
          <a:p>
            <a:pPr marL="342900" lvl="1" indent="-342900" algn="l">
              <a:buFont typeface="Arial" panose="020B0604020202020204" pitchFamily="34" charset="0"/>
              <a:buChar char="•"/>
            </a:pPr>
            <a:endParaRPr lang="en-GB" sz="2400" dirty="0" smtClean="0"/>
          </a:p>
          <a:p>
            <a:pPr marL="342900" lvl="1" indent="-342900" algn="l">
              <a:buFont typeface="Arial" panose="020B0604020202020204" pitchFamily="34" charset="0"/>
              <a:buChar char="•"/>
            </a:pPr>
            <a:endParaRPr lang="en-GB" sz="2400" dirty="0"/>
          </a:p>
          <a:p>
            <a:pPr marL="342900" lvl="1" indent="-342900" algn="l">
              <a:buFont typeface="Arial" panose="020B0604020202020204" pitchFamily="34" charset="0"/>
              <a:buChar char="•"/>
            </a:pPr>
            <a:endParaRPr lang="en-GB" sz="2400" dirty="0"/>
          </a:p>
          <a:p>
            <a:pPr algn="l"/>
            <a:endParaRPr lang="en-GB" dirty="0" smtClean="0"/>
          </a:p>
          <a:p>
            <a:pPr lvl="0" algn="l"/>
            <a:endParaRPr lang="en-GB" dirty="0" smtClean="0"/>
          </a:p>
          <a:p>
            <a:pPr lvl="0" algn="l"/>
            <a:endParaRPr lang="en-GB" dirty="0" smtClean="0"/>
          </a:p>
          <a:p>
            <a:pPr marL="342900" lvl="0" indent="-342900" algn="l">
              <a:buFontTx/>
              <a:buChar char="-"/>
            </a:pPr>
            <a:endParaRPr lang="en-GB" dirty="0"/>
          </a:p>
          <a:p>
            <a:pPr marL="342900" lvl="0" indent="-342900" algn="l">
              <a:buFontTx/>
              <a:buChar char="-"/>
            </a:pPr>
            <a:endParaRPr lang="en-GB" dirty="0" smtClean="0"/>
          </a:p>
          <a:p>
            <a:pPr marL="342900" lvl="0" indent="-342900" algn="l">
              <a:buFontTx/>
              <a:buChar char="-"/>
            </a:pPr>
            <a:endParaRPr lang="en-GB" dirty="0"/>
          </a:p>
          <a:p>
            <a:pPr algn="l"/>
            <a:endParaRPr lang="sv-SE" sz="2800" dirty="0">
              <a:latin typeface="Arial" panose="020B0604020202020204" pitchFamily="34" charset="0"/>
              <a:cs typeface="Arial" panose="020B0604020202020204" pitchFamily="34" charset="0"/>
            </a:endParaRPr>
          </a:p>
        </p:txBody>
      </p:sp>
      <p:sp>
        <p:nvSpPr>
          <p:cNvPr id="6" name="Rubrik 26"/>
          <p:cNvSpPr>
            <a:spLocks noGrp="1"/>
          </p:cNvSpPr>
          <p:nvPr>
            <p:ph type="ctrTitle"/>
          </p:nvPr>
        </p:nvSpPr>
        <p:spPr>
          <a:xfrm>
            <a:off x="133350" y="350838"/>
            <a:ext cx="11753850" cy="947737"/>
          </a:xfrm>
        </p:spPr>
        <p:txBody>
          <a:bodyPr>
            <a:normAutofit/>
          </a:bodyPr>
          <a:lstStyle/>
          <a:p>
            <a:r>
              <a:rPr lang="sv-SE" sz="4400" dirty="0" smtClean="0">
                <a:solidFill>
                  <a:schemeClr val="tx1">
                    <a:lumMod val="50000"/>
                    <a:lumOff val="50000"/>
                  </a:schemeClr>
                </a:solidFill>
              </a:rPr>
              <a:t>SRC</a:t>
            </a:r>
            <a:endParaRPr lang="sv-SE" sz="4400" dirty="0">
              <a:solidFill>
                <a:schemeClr val="tx1">
                  <a:lumMod val="50000"/>
                  <a:lumOff val="50000"/>
                </a:schemeClr>
              </a:solidFill>
            </a:endParaRPr>
          </a:p>
        </p:txBody>
      </p:sp>
      <p:pic>
        <p:nvPicPr>
          <p:cNvPr id="7" name="Bildobjekt 6"/>
          <p:cNvPicPr/>
          <p:nvPr/>
        </p:nvPicPr>
        <p:blipFill>
          <a:blip r:embed="rId2">
            <a:extLst>
              <a:ext uri="{28A0092B-C50C-407E-A947-70E740481C1C}">
                <a14:useLocalDpi xmlns:a14="http://schemas.microsoft.com/office/drawing/2010/main" val="0"/>
              </a:ext>
            </a:extLst>
          </a:blip>
          <a:stretch>
            <a:fillRect/>
          </a:stretch>
        </p:blipFill>
        <p:spPr>
          <a:xfrm>
            <a:off x="1247350" y="1675998"/>
            <a:ext cx="9632293" cy="3580257"/>
          </a:xfrm>
          <a:prstGeom prst="rect">
            <a:avLst/>
          </a:prstGeom>
        </p:spPr>
      </p:pic>
    </p:spTree>
    <p:extLst>
      <p:ext uri="{BB962C8B-B14F-4D97-AF65-F5344CB8AC3E}">
        <p14:creationId xmlns:p14="http://schemas.microsoft.com/office/powerpoint/2010/main" val="35859702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6"/>
            <a:ext cx="10515600" cy="1012738"/>
          </a:xfrm>
        </p:spPr>
        <p:txBody>
          <a:bodyPr/>
          <a:lstStyle/>
          <a:p>
            <a:r>
              <a:rPr lang="en-GB" dirty="0">
                <a:solidFill>
                  <a:schemeClr val="bg1">
                    <a:lumMod val="50000"/>
                  </a:schemeClr>
                </a:solidFill>
              </a:rPr>
              <a:t>W</a:t>
            </a:r>
            <a:r>
              <a:rPr lang="en-GB" dirty="0" smtClean="0">
                <a:solidFill>
                  <a:schemeClr val="bg1">
                    <a:lumMod val="50000"/>
                  </a:schemeClr>
                </a:solidFill>
              </a:rPr>
              <a:t>hat do our colleagues say?</a:t>
            </a:r>
            <a:endParaRPr lang="en-GB" dirty="0">
              <a:solidFill>
                <a:schemeClr val="bg1">
                  <a:lumMod val="50000"/>
                </a:schemeClr>
              </a:solidFill>
            </a:endParaRPr>
          </a:p>
        </p:txBody>
      </p:sp>
      <p:sp>
        <p:nvSpPr>
          <p:cNvPr id="3" name="Platshållare för innehåll 2"/>
          <p:cNvSpPr>
            <a:spLocks noGrp="1"/>
          </p:cNvSpPr>
          <p:nvPr>
            <p:ph idx="1"/>
          </p:nvPr>
        </p:nvSpPr>
        <p:spPr>
          <a:xfrm>
            <a:off x="838200" y="1437319"/>
            <a:ext cx="10515600" cy="4351338"/>
          </a:xfrm>
        </p:spPr>
        <p:txBody>
          <a:bodyPr>
            <a:noAutofit/>
          </a:bodyPr>
          <a:lstStyle/>
          <a:p>
            <a:pPr marL="0" indent="0">
              <a:buNone/>
            </a:pPr>
            <a:r>
              <a:rPr lang="en-US" sz="2000" dirty="0" smtClean="0"/>
              <a:t>Ranges from: </a:t>
            </a:r>
            <a:r>
              <a:rPr lang="en-US" sz="2000" i="1" dirty="0" smtClean="0"/>
              <a:t>- I </a:t>
            </a:r>
            <a:r>
              <a:rPr lang="en-US" sz="2000" i="1" dirty="0"/>
              <a:t>was a bit surprised I didn’t get it</a:t>
            </a:r>
            <a:r>
              <a:rPr lang="en-US" sz="2000" i="1" dirty="0" smtClean="0"/>
              <a:t>.</a:t>
            </a:r>
          </a:p>
          <a:p>
            <a:pPr marL="0" indent="0">
              <a:buNone/>
            </a:pPr>
            <a:r>
              <a:rPr lang="en-US" sz="2000" dirty="0" smtClean="0"/>
              <a:t>To: </a:t>
            </a:r>
            <a:r>
              <a:rPr lang="en-US" sz="2000" i="1" dirty="0" smtClean="0"/>
              <a:t>- The application </a:t>
            </a:r>
            <a:r>
              <a:rPr lang="en-US" sz="2000" i="1" dirty="0"/>
              <a:t>was pretty bad and I basically had no idea what I was doing</a:t>
            </a:r>
            <a:r>
              <a:rPr lang="en-US" sz="2000" i="1" dirty="0" smtClean="0"/>
              <a:t>.</a:t>
            </a:r>
          </a:p>
          <a:p>
            <a:pPr marL="0" indent="0">
              <a:buNone/>
            </a:pPr>
            <a:endParaRPr lang="en-GB" sz="2000" dirty="0" smtClean="0"/>
          </a:p>
          <a:p>
            <a:pPr marL="0" indent="0">
              <a:buNone/>
            </a:pPr>
            <a:r>
              <a:rPr lang="en-GB" sz="2000" b="1" dirty="0" smtClean="0"/>
              <a:t>Common thoughts among colleagues regarding rejection reasons</a:t>
            </a:r>
            <a:endParaRPr lang="en-GB" sz="2000" b="1" dirty="0"/>
          </a:p>
          <a:p>
            <a:pPr>
              <a:buFont typeface="Arial" panose="020B0604020202020204" pitchFamily="34" charset="0"/>
              <a:buChar char="•"/>
            </a:pPr>
            <a:r>
              <a:rPr lang="en-US" sz="2000" dirty="0" smtClean="0"/>
              <a:t>Too </a:t>
            </a:r>
            <a:r>
              <a:rPr lang="en-US" sz="2000" dirty="0"/>
              <a:t>out of the ordinary</a:t>
            </a:r>
          </a:p>
          <a:p>
            <a:pPr>
              <a:buFont typeface="Arial" panose="020B0604020202020204" pitchFamily="34" charset="0"/>
              <a:buChar char="•"/>
            </a:pPr>
            <a:r>
              <a:rPr lang="en-GB" sz="2000" dirty="0" smtClean="0"/>
              <a:t>They don’t understand transdisciplinary</a:t>
            </a:r>
          </a:p>
          <a:p>
            <a:pPr>
              <a:buFont typeface="Arial" panose="020B0604020202020204" pitchFamily="34" charset="0"/>
              <a:buChar char="•"/>
            </a:pPr>
            <a:r>
              <a:rPr lang="en-GB" sz="2000" dirty="0" smtClean="0"/>
              <a:t>They </a:t>
            </a:r>
            <a:r>
              <a:rPr lang="en-GB" sz="2000" dirty="0"/>
              <a:t>thought it was too vague</a:t>
            </a:r>
          </a:p>
          <a:p>
            <a:pPr marL="0" indent="0">
              <a:buNone/>
            </a:pPr>
            <a:r>
              <a:rPr lang="en-GB" sz="2000" i="1" dirty="0" smtClean="0"/>
              <a:t/>
            </a:r>
            <a:br>
              <a:rPr lang="en-GB" sz="2000" i="1" dirty="0" smtClean="0"/>
            </a:br>
            <a:r>
              <a:rPr lang="en-GB" sz="2000" i="1" dirty="0" smtClean="0"/>
              <a:t>- </a:t>
            </a:r>
            <a:r>
              <a:rPr lang="en-GB" sz="2000" i="1" dirty="0"/>
              <a:t>Over the years I have submitted numerous </a:t>
            </a:r>
            <a:r>
              <a:rPr lang="en-GB" sz="2000" i="1" dirty="0" smtClean="0"/>
              <a:t>proposals. Most </a:t>
            </a:r>
            <a:r>
              <a:rPr lang="en-GB" sz="2000" i="1" dirty="0"/>
              <a:t>of the times I don't have a clue why they get rated as they do</a:t>
            </a:r>
            <a:r>
              <a:rPr lang="en-GB" sz="2000" i="1" dirty="0" smtClean="0"/>
              <a:t>.</a:t>
            </a:r>
            <a:endParaRPr lang="en-GB" sz="2000" i="1" dirty="0"/>
          </a:p>
          <a:p>
            <a:pPr marL="0" indent="0">
              <a:buNone/>
            </a:pPr>
            <a:r>
              <a:rPr lang="en-GB" sz="2000" i="1" dirty="0" smtClean="0"/>
              <a:t>- </a:t>
            </a:r>
            <a:r>
              <a:rPr lang="en-GB" sz="2000" i="1" dirty="0"/>
              <a:t>It is difficult to draw any major conclusions of these </a:t>
            </a:r>
            <a:r>
              <a:rPr lang="en-GB" sz="2000" i="1" dirty="0" smtClean="0"/>
              <a:t>decisions. Depending </a:t>
            </a:r>
            <a:r>
              <a:rPr lang="en-GB" sz="2000" i="1" dirty="0"/>
              <a:t>on the composition of the group, different things are weighted up or down</a:t>
            </a:r>
            <a:r>
              <a:rPr lang="en-GB" sz="2000" i="1" dirty="0" smtClean="0"/>
              <a:t>.</a:t>
            </a:r>
            <a:endParaRPr lang="en-GB" sz="2000" i="1" dirty="0"/>
          </a:p>
          <a:p>
            <a:pPr marL="0" indent="0">
              <a:buNone/>
            </a:pPr>
            <a:endParaRPr lang="en-GB" dirty="0"/>
          </a:p>
          <a:p>
            <a:pPr marL="0" indent="0">
              <a:buNone/>
            </a:pPr>
            <a:r>
              <a:rPr lang="en-GB" dirty="0" smtClean="0"/>
              <a:t> </a:t>
            </a:r>
            <a:endParaRPr lang="en-GB" dirty="0"/>
          </a:p>
        </p:txBody>
      </p:sp>
    </p:spTree>
    <p:extLst>
      <p:ext uri="{BB962C8B-B14F-4D97-AF65-F5344CB8AC3E}">
        <p14:creationId xmlns:p14="http://schemas.microsoft.com/office/powerpoint/2010/main" val="9267685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en-GB" dirty="0" smtClean="0">
                <a:solidFill>
                  <a:schemeClr val="bg1">
                    <a:lumMod val="50000"/>
                  </a:schemeClr>
                </a:solidFill>
              </a:rPr>
              <a:t>SRC mentions</a:t>
            </a:r>
            <a:endParaRPr lang="en-GB" dirty="0">
              <a:solidFill>
                <a:schemeClr val="bg1">
                  <a:lumMod val="50000"/>
                </a:schemeClr>
              </a:solidFill>
            </a:endParaRPr>
          </a:p>
        </p:txBody>
      </p:sp>
      <p:sp>
        <p:nvSpPr>
          <p:cNvPr id="3" name="Platshållare för innehåll 2"/>
          <p:cNvSpPr>
            <a:spLocks noGrp="1"/>
          </p:cNvSpPr>
          <p:nvPr>
            <p:ph idx="1"/>
          </p:nvPr>
        </p:nvSpPr>
        <p:spPr/>
        <p:txBody>
          <a:bodyPr>
            <a:normAutofit/>
          </a:bodyPr>
          <a:lstStyle/>
          <a:p>
            <a:r>
              <a:rPr lang="en-GB" dirty="0"/>
              <a:t>At SRC the team also has access to other experienced researchers in this field of study </a:t>
            </a:r>
            <a:r>
              <a:rPr lang="en-GB" dirty="0">
                <a:solidFill>
                  <a:schemeClr val="bg1">
                    <a:lumMod val="50000"/>
                  </a:schemeClr>
                </a:solidFill>
              </a:rPr>
              <a:t>(VR</a:t>
            </a:r>
            <a:r>
              <a:rPr lang="en-GB" dirty="0" smtClean="0">
                <a:solidFill>
                  <a:schemeClr val="bg1">
                    <a:lumMod val="50000"/>
                  </a:schemeClr>
                </a:solidFill>
              </a:rPr>
              <a:t>)</a:t>
            </a:r>
          </a:p>
          <a:p>
            <a:pPr marL="0" indent="0">
              <a:buNone/>
            </a:pPr>
            <a:endParaRPr lang="en-GB" dirty="0">
              <a:solidFill>
                <a:schemeClr val="bg1">
                  <a:lumMod val="50000"/>
                </a:schemeClr>
              </a:solidFill>
            </a:endParaRPr>
          </a:p>
          <a:p>
            <a:pPr lvl="0"/>
            <a:r>
              <a:rPr lang="en-GB" dirty="0" smtClean="0"/>
              <a:t>The </a:t>
            </a:r>
            <a:r>
              <a:rPr lang="en-GB" dirty="0"/>
              <a:t>track record of the host institute is very </a:t>
            </a:r>
            <a:r>
              <a:rPr lang="en-GB" dirty="0" smtClean="0"/>
              <a:t>good </a:t>
            </a:r>
            <a:r>
              <a:rPr lang="en-GB" dirty="0" smtClean="0">
                <a:solidFill>
                  <a:schemeClr val="bg1">
                    <a:lumMod val="50000"/>
                  </a:schemeClr>
                </a:solidFill>
              </a:rPr>
              <a:t>(</a:t>
            </a:r>
            <a:r>
              <a:rPr lang="en-GB" dirty="0" err="1" smtClean="0">
                <a:solidFill>
                  <a:schemeClr val="bg1">
                    <a:lumMod val="50000"/>
                  </a:schemeClr>
                </a:solidFill>
              </a:rPr>
              <a:t>Formas</a:t>
            </a:r>
            <a:r>
              <a:rPr lang="en-GB" dirty="0" smtClean="0">
                <a:solidFill>
                  <a:schemeClr val="bg1">
                    <a:lumMod val="50000"/>
                  </a:schemeClr>
                </a:solidFill>
              </a:rPr>
              <a:t>)</a:t>
            </a:r>
            <a:endParaRPr lang="en-GB" dirty="0">
              <a:solidFill>
                <a:schemeClr val="bg1">
                  <a:lumMod val="50000"/>
                </a:schemeClr>
              </a:solidFill>
            </a:endParaRPr>
          </a:p>
          <a:p>
            <a:pPr lvl="0"/>
            <a:r>
              <a:rPr lang="en-GB" dirty="0" smtClean="0"/>
              <a:t>Host </a:t>
            </a:r>
            <a:r>
              <a:rPr lang="en-GB" dirty="0"/>
              <a:t>institute has good reputation and provide a good research </a:t>
            </a:r>
            <a:r>
              <a:rPr lang="en-GB" dirty="0" smtClean="0"/>
              <a:t>environment </a:t>
            </a:r>
            <a:r>
              <a:rPr lang="en-GB" dirty="0" smtClean="0">
                <a:solidFill>
                  <a:schemeClr val="bg1">
                    <a:lumMod val="50000"/>
                  </a:schemeClr>
                </a:solidFill>
              </a:rPr>
              <a:t>(</a:t>
            </a:r>
            <a:r>
              <a:rPr lang="en-GB" dirty="0" err="1" smtClean="0">
                <a:solidFill>
                  <a:schemeClr val="bg1">
                    <a:lumMod val="50000"/>
                  </a:schemeClr>
                </a:solidFill>
              </a:rPr>
              <a:t>Formas</a:t>
            </a:r>
            <a:r>
              <a:rPr lang="en-GB" dirty="0" smtClean="0">
                <a:solidFill>
                  <a:schemeClr val="bg1">
                    <a:lumMod val="50000"/>
                  </a:schemeClr>
                </a:solidFill>
              </a:rPr>
              <a:t>)</a:t>
            </a:r>
          </a:p>
          <a:p>
            <a:pPr lvl="0"/>
            <a:endParaRPr lang="en-GB" dirty="0">
              <a:solidFill>
                <a:schemeClr val="bg1">
                  <a:lumMod val="50000"/>
                </a:schemeClr>
              </a:solidFill>
            </a:endParaRPr>
          </a:p>
          <a:p>
            <a:pPr marL="0" lvl="0" indent="0">
              <a:buNone/>
            </a:pPr>
            <a:r>
              <a:rPr lang="en-GB" sz="2400" i="1" dirty="0" smtClean="0">
                <a:solidFill>
                  <a:schemeClr val="bg1">
                    <a:lumMod val="50000"/>
                  </a:schemeClr>
                </a:solidFill>
              </a:rPr>
              <a:t>Please note: there wasn’t enough data to draw tendency conclusions for the different kinds of VR </a:t>
            </a:r>
            <a:r>
              <a:rPr lang="en-GB" sz="2400" i="1" dirty="0">
                <a:solidFill>
                  <a:schemeClr val="bg1">
                    <a:lumMod val="50000"/>
                  </a:schemeClr>
                </a:solidFill>
              </a:rPr>
              <a:t>panels (natural science/social science/development </a:t>
            </a:r>
            <a:r>
              <a:rPr lang="en-GB" sz="2400" i="1" dirty="0" smtClean="0">
                <a:solidFill>
                  <a:schemeClr val="bg1">
                    <a:lumMod val="50000"/>
                  </a:schemeClr>
                </a:solidFill>
              </a:rPr>
              <a:t>panels).</a:t>
            </a:r>
            <a:endParaRPr lang="en-GB" sz="2400" i="1" dirty="0"/>
          </a:p>
        </p:txBody>
      </p:sp>
    </p:spTree>
    <p:extLst>
      <p:ext uri="{BB962C8B-B14F-4D97-AF65-F5344CB8AC3E}">
        <p14:creationId xmlns:p14="http://schemas.microsoft.com/office/powerpoint/2010/main" val="19013521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GB" dirty="0" smtClean="0">
                <a:solidFill>
                  <a:schemeClr val="bg1">
                    <a:lumMod val="50000"/>
                  </a:schemeClr>
                </a:solidFill>
              </a:rPr>
              <a:t>Strong</a:t>
            </a:r>
            <a:endParaRPr lang="en-GB" dirty="0">
              <a:solidFill>
                <a:schemeClr val="bg1">
                  <a:lumMod val="50000"/>
                </a:schemeClr>
              </a:solidFill>
            </a:endParaRPr>
          </a:p>
        </p:txBody>
      </p:sp>
      <p:sp>
        <p:nvSpPr>
          <p:cNvPr id="3" name="Platshållare för innehåll 2"/>
          <p:cNvSpPr>
            <a:spLocks noGrp="1"/>
          </p:cNvSpPr>
          <p:nvPr>
            <p:ph idx="1"/>
          </p:nvPr>
        </p:nvSpPr>
        <p:spPr>
          <a:xfrm>
            <a:off x="838200" y="1524411"/>
            <a:ext cx="10777396" cy="4351338"/>
          </a:xfrm>
        </p:spPr>
        <p:txBody>
          <a:bodyPr>
            <a:noAutofit/>
          </a:bodyPr>
          <a:lstStyle/>
          <a:p>
            <a:pPr marL="0" indent="0">
              <a:buNone/>
            </a:pPr>
            <a:r>
              <a:rPr lang="en-GB" sz="2000" b="1" dirty="0"/>
              <a:t>VR’s and </a:t>
            </a:r>
            <a:r>
              <a:rPr lang="en-GB" sz="2000" b="1" dirty="0" err="1"/>
              <a:t>Formas</a:t>
            </a:r>
            <a:r>
              <a:rPr lang="en-GB" sz="2000" b="1" dirty="0"/>
              <a:t>’ review feedback about what makes an application </a:t>
            </a:r>
            <a:r>
              <a:rPr lang="en-GB" sz="2000" b="1" dirty="0" smtClean="0"/>
              <a:t>strong</a:t>
            </a:r>
            <a:br>
              <a:rPr lang="en-GB" sz="2000" b="1" dirty="0" smtClean="0"/>
            </a:br>
            <a:endParaRPr lang="en-GB" sz="2000" b="1" dirty="0" smtClean="0"/>
          </a:p>
          <a:p>
            <a:r>
              <a:rPr lang="en-GB" sz="2000" dirty="0" smtClean="0"/>
              <a:t>Research </a:t>
            </a:r>
            <a:r>
              <a:rPr lang="en-GB" sz="2000" dirty="0"/>
              <a:t>question is of clear relevance / A</a:t>
            </a:r>
            <a:r>
              <a:rPr lang="en-GB" sz="2000" dirty="0" smtClean="0"/>
              <a:t>sks </a:t>
            </a:r>
            <a:r>
              <a:rPr lang="en-GB" sz="2000" dirty="0"/>
              <a:t>important and relevant </a:t>
            </a:r>
            <a:r>
              <a:rPr lang="en-GB" sz="2000" dirty="0" smtClean="0"/>
              <a:t>questions.</a:t>
            </a:r>
            <a:br>
              <a:rPr lang="en-GB" sz="2000" dirty="0" smtClean="0"/>
            </a:br>
            <a:r>
              <a:rPr lang="en-GB" sz="2000" dirty="0" smtClean="0"/>
              <a:t>Clear </a:t>
            </a:r>
            <a:r>
              <a:rPr lang="en-GB" sz="2000" dirty="0"/>
              <a:t>description of the problem area.</a:t>
            </a:r>
          </a:p>
          <a:p>
            <a:r>
              <a:rPr lang="en-GB" sz="2000" dirty="0"/>
              <a:t>The proposal is well-written. The proposal is fairly devoid of jargon, buzz words and repetitions. (VR)</a:t>
            </a:r>
          </a:p>
          <a:p>
            <a:r>
              <a:rPr lang="en-GB" sz="2000" dirty="0"/>
              <a:t>Methods are well described / State-of-the-art methods.</a:t>
            </a:r>
          </a:p>
          <a:p>
            <a:pPr lvl="0"/>
            <a:r>
              <a:rPr lang="en-GB" sz="2000" dirty="0" smtClean="0"/>
              <a:t>Team </a:t>
            </a:r>
            <a:r>
              <a:rPr lang="en-GB" sz="2000" dirty="0"/>
              <a:t>of competent researchers. / Strong local partners.</a:t>
            </a:r>
          </a:p>
          <a:p>
            <a:pPr lvl="0"/>
            <a:r>
              <a:rPr lang="en-GB" sz="2000" dirty="0"/>
              <a:t>Merits of the applicant(s): outstanding (grade 7 of 7)</a:t>
            </a:r>
          </a:p>
          <a:p>
            <a:pPr lvl="0"/>
            <a:r>
              <a:rPr lang="en-GB" sz="2000" dirty="0" smtClean="0"/>
              <a:t>Shed </a:t>
            </a:r>
            <a:r>
              <a:rPr lang="en-GB" sz="2000" dirty="0"/>
              <a:t>new light to an important and ongoing </a:t>
            </a:r>
            <a:r>
              <a:rPr lang="en-GB" sz="2000" dirty="0" smtClean="0"/>
              <a:t>debate. The </a:t>
            </a:r>
            <a:r>
              <a:rPr lang="en-GB" sz="2000" dirty="0"/>
              <a:t>proposal introduces a fresh air of </a:t>
            </a:r>
            <a:r>
              <a:rPr lang="en-GB" sz="2000" dirty="0" smtClean="0"/>
              <a:t>thinking.</a:t>
            </a:r>
            <a:endParaRPr lang="en-GB" sz="2000" dirty="0"/>
          </a:p>
          <a:p>
            <a:pPr lvl="0"/>
            <a:r>
              <a:rPr lang="en-GB" sz="2000" dirty="0" smtClean="0"/>
              <a:t>Building </a:t>
            </a:r>
            <a:r>
              <a:rPr lang="en-GB" sz="2000" dirty="0"/>
              <a:t>on previous </a:t>
            </a:r>
            <a:r>
              <a:rPr lang="en-GB" sz="2000" dirty="0" smtClean="0"/>
              <a:t>research.</a:t>
            </a:r>
            <a:endParaRPr lang="en-GB" sz="2000" dirty="0"/>
          </a:p>
        </p:txBody>
      </p:sp>
    </p:spTree>
    <p:extLst>
      <p:ext uri="{BB962C8B-B14F-4D97-AF65-F5344CB8AC3E}">
        <p14:creationId xmlns:p14="http://schemas.microsoft.com/office/powerpoint/2010/main" val="42129747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GB" dirty="0" smtClean="0">
                <a:solidFill>
                  <a:schemeClr val="bg1">
                    <a:lumMod val="50000"/>
                  </a:schemeClr>
                </a:solidFill>
              </a:rPr>
              <a:t>Weak</a:t>
            </a:r>
            <a:endParaRPr lang="en-GB" dirty="0">
              <a:solidFill>
                <a:schemeClr val="bg1">
                  <a:lumMod val="50000"/>
                </a:schemeClr>
              </a:solidFill>
            </a:endParaRPr>
          </a:p>
        </p:txBody>
      </p:sp>
      <p:sp>
        <p:nvSpPr>
          <p:cNvPr id="3" name="Platshållare för innehåll 2"/>
          <p:cNvSpPr>
            <a:spLocks noGrp="1"/>
          </p:cNvSpPr>
          <p:nvPr>
            <p:ph idx="1"/>
          </p:nvPr>
        </p:nvSpPr>
        <p:spPr>
          <a:xfrm>
            <a:off x="838200" y="1470623"/>
            <a:ext cx="10515600" cy="4351338"/>
          </a:xfrm>
        </p:spPr>
        <p:txBody>
          <a:bodyPr>
            <a:noAutofit/>
          </a:bodyPr>
          <a:lstStyle/>
          <a:p>
            <a:pPr marL="0" indent="0">
              <a:lnSpc>
                <a:spcPct val="120000"/>
              </a:lnSpc>
              <a:spcBef>
                <a:spcPts val="0"/>
              </a:spcBef>
              <a:buNone/>
            </a:pPr>
            <a:r>
              <a:rPr lang="en-GB" sz="1400" b="1" dirty="0"/>
              <a:t>VR’s and </a:t>
            </a:r>
            <a:r>
              <a:rPr lang="en-GB" sz="1400" b="1" dirty="0" err="1"/>
              <a:t>Formas</a:t>
            </a:r>
            <a:r>
              <a:rPr lang="en-GB" sz="1400" b="1" dirty="0"/>
              <a:t>’ review feedback about what makes an application weak </a:t>
            </a:r>
          </a:p>
          <a:p>
            <a:pPr marL="0" indent="0">
              <a:lnSpc>
                <a:spcPct val="120000"/>
              </a:lnSpc>
              <a:spcBef>
                <a:spcPts val="0"/>
              </a:spcBef>
              <a:buNone/>
            </a:pPr>
            <a:endParaRPr lang="en-GB" sz="800" b="1" dirty="0" smtClean="0"/>
          </a:p>
          <a:p>
            <a:pPr marL="0" indent="0">
              <a:lnSpc>
                <a:spcPct val="120000"/>
              </a:lnSpc>
              <a:spcBef>
                <a:spcPts val="0"/>
              </a:spcBef>
              <a:buNone/>
            </a:pPr>
            <a:r>
              <a:rPr lang="en-GB" sz="1400" b="1" dirty="0" smtClean="0"/>
              <a:t>Methodology concerns</a:t>
            </a:r>
          </a:p>
          <a:p>
            <a:pPr>
              <a:lnSpc>
                <a:spcPct val="120000"/>
              </a:lnSpc>
              <a:spcBef>
                <a:spcPts val="0"/>
              </a:spcBef>
              <a:buFont typeface="Arial" panose="020B0604020202020204" pitchFamily="34" charset="0"/>
              <a:buChar char="•"/>
            </a:pPr>
            <a:r>
              <a:rPr lang="en-GB" sz="1400" dirty="0" smtClean="0"/>
              <a:t>The </a:t>
            </a:r>
            <a:r>
              <a:rPr lang="en-GB" sz="1400" dirty="0"/>
              <a:t>wide number of perspectives makes the project’s exact focus </a:t>
            </a:r>
            <a:r>
              <a:rPr lang="en-GB" sz="1400" dirty="0" smtClean="0"/>
              <a:t>unclear.</a:t>
            </a:r>
            <a:endParaRPr lang="en-GB" sz="1400" dirty="0"/>
          </a:p>
          <a:p>
            <a:pPr lvl="0">
              <a:lnSpc>
                <a:spcPct val="120000"/>
              </a:lnSpc>
              <a:spcBef>
                <a:spcPts val="0"/>
              </a:spcBef>
              <a:buFont typeface="Arial" panose="020B0604020202020204" pitchFamily="34" charset="0"/>
              <a:buChar char="•"/>
            </a:pPr>
            <a:r>
              <a:rPr lang="en-GB" sz="1400" dirty="0" smtClean="0"/>
              <a:t>Few </a:t>
            </a:r>
            <a:r>
              <a:rPr lang="en-GB" sz="1400" dirty="0"/>
              <a:t>methodological details are provided and the rationale for </a:t>
            </a:r>
            <a:r>
              <a:rPr lang="en-GB" sz="1400" dirty="0" smtClean="0"/>
              <a:t>these.</a:t>
            </a:r>
            <a:endParaRPr lang="en-GB" sz="1400" dirty="0"/>
          </a:p>
          <a:p>
            <a:pPr lvl="0">
              <a:lnSpc>
                <a:spcPct val="120000"/>
              </a:lnSpc>
              <a:spcBef>
                <a:spcPts val="0"/>
              </a:spcBef>
              <a:buFont typeface="Arial" panose="020B0604020202020204" pitchFamily="34" charset="0"/>
              <a:buChar char="•"/>
            </a:pPr>
            <a:r>
              <a:rPr lang="en-US" sz="1400" dirty="0"/>
              <a:t>Not convinced that the suggested methodology will contribute </a:t>
            </a:r>
            <a:r>
              <a:rPr lang="en-US" sz="1400" dirty="0" smtClean="0"/>
              <a:t>significant.</a:t>
            </a:r>
            <a:endParaRPr lang="en-GB" sz="1400" dirty="0"/>
          </a:p>
          <a:p>
            <a:pPr lvl="0">
              <a:lnSpc>
                <a:spcPct val="120000"/>
              </a:lnSpc>
              <a:spcBef>
                <a:spcPts val="0"/>
              </a:spcBef>
              <a:buFont typeface="Arial" panose="020B0604020202020204" pitchFamily="34" charset="0"/>
              <a:buChar char="•"/>
            </a:pPr>
            <a:r>
              <a:rPr lang="en-GB" sz="1400" dirty="0" smtClean="0"/>
              <a:t>Vagueness </a:t>
            </a:r>
            <a:r>
              <a:rPr lang="en-GB" sz="1400" dirty="0"/>
              <a:t>in the methodology regarding the collection of </a:t>
            </a:r>
            <a:r>
              <a:rPr lang="en-GB" sz="1400" dirty="0" smtClean="0"/>
              <a:t>data.</a:t>
            </a:r>
          </a:p>
          <a:p>
            <a:pPr marL="0" lvl="0" indent="0">
              <a:lnSpc>
                <a:spcPct val="120000"/>
              </a:lnSpc>
              <a:spcBef>
                <a:spcPts val="0"/>
              </a:spcBef>
              <a:buNone/>
            </a:pPr>
            <a:endParaRPr lang="en-GB" sz="800" b="1" dirty="0" smtClean="0"/>
          </a:p>
          <a:p>
            <a:pPr marL="0" indent="0">
              <a:lnSpc>
                <a:spcPct val="120000"/>
              </a:lnSpc>
              <a:spcBef>
                <a:spcPts val="0"/>
              </a:spcBef>
              <a:buNone/>
            </a:pPr>
            <a:r>
              <a:rPr lang="en-GB" sz="1400" b="1" dirty="0" smtClean="0"/>
              <a:t>Theory </a:t>
            </a:r>
            <a:r>
              <a:rPr lang="en-GB" sz="1400" b="1" dirty="0"/>
              <a:t>concerns</a:t>
            </a:r>
            <a:endParaRPr lang="en-GB" sz="1400" dirty="0"/>
          </a:p>
          <a:p>
            <a:pPr lvl="0">
              <a:lnSpc>
                <a:spcPct val="120000"/>
              </a:lnSpc>
              <a:spcBef>
                <a:spcPts val="0"/>
              </a:spcBef>
            </a:pPr>
            <a:r>
              <a:rPr lang="en-GB" sz="1400" dirty="0"/>
              <a:t>Theory setting is addressed only on a superficial level; it should have described the knowledge gaps it intends to </a:t>
            </a:r>
            <a:r>
              <a:rPr lang="en-GB" sz="1400" dirty="0" smtClean="0"/>
              <a:t>fill.</a:t>
            </a:r>
            <a:endParaRPr lang="en-GB" sz="1400" dirty="0"/>
          </a:p>
          <a:p>
            <a:pPr lvl="0">
              <a:lnSpc>
                <a:spcPct val="120000"/>
              </a:lnSpc>
              <a:spcBef>
                <a:spcPts val="0"/>
              </a:spcBef>
            </a:pPr>
            <a:r>
              <a:rPr lang="en-GB" sz="1400" dirty="0" smtClean="0"/>
              <a:t>The </a:t>
            </a:r>
            <a:r>
              <a:rPr lang="en-GB" sz="1400" dirty="0"/>
              <a:t>fitting together of the theoretical framework and the fieldwork is not fully </a:t>
            </a:r>
            <a:r>
              <a:rPr lang="en-GB" sz="1400" dirty="0" smtClean="0"/>
              <a:t>clear.</a:t>
            </a:r>
          </a:p>
          <a:p>
            <a:pPr marL="0" lvl="0" indent="0">
              <a:lnSpc>
                <a:spcPct val="120000"/>
              </a:lnSpc>
              <a:spcBef>
                <a:spcPts val="0"/>
              </a:spcBef>
              <a:buNone/>
            </a:pPr>
            <a:endParaRPr lang="en-GB" sz="800" dirty="0" smtClean="0"/>
          </a:p>
          <a:p>
            <a:pPr marL="0" indent="0">
              <a:lnSpc>
                <a:spcPct val="120000"/>
              </a:lnSpc>
              <a:spcBef>
                <a:spcPts val="0"/>
              </a:spcBef>
              <a:buNone/>
            </a:pPr>
            <a:r>
              <a:rPr lang="en-GB" sz="1400" b="1" dirty="0" smtClean="0"/>
              <a:t>Staffing </a:t>
            </a:r>
            <a:r>
              <a:rPr lang="en-GB" sz="1400" b="1" dirty="0"/>
              <a:t>concerns</a:t>
            </a:r>
            <a:endParaRPr lang="en-GB" sz="1400" dirty="0"/>
          </a:p>
          <a:p>
            <a:pPr lvl="0">
              <a:lnSpc>
                <a:spcPct val="120000"/>
              </a:lnSpc>
              <a:spcBef>
                <a:spcPts val="0"/>
              </a:spcBef>
            </a:pPr>
            <a:r>
              <a:rPr lang="en-GB" sz="1400" dirty="0"/>
              <a:t>Concern that the not-identified postdocs are allocated the roles as WP </a:t>
            </a:r>
            <a:r>
              <a:rPr lang="en-GB" sz="1400" dirty="0" smtClean="0"/>
              <a:t>leaders.</a:t>
            </a:r>
            <a:endParaRPr lang="en-GB" sz="1400" dirty="0"/>
          </a:p>
          <a:p>
            <a:pPr lvl="0">
              <a:lnSpc>
                <a:spcPct val="120000"/>
              </a:lnSpc>
              <a:spcBef>
                <a:spcPts val="0"/>
              </a:spcBef>
            </a:pPr>
            <a:r>
              <a:rPr lang="en-GB" sz="1400" dirty="0"/>
              <a:t>Not completely clear what the two senior scholars can contribute with such a limited involvement in the </a:t>
            </a:r>
            <a:r>
              <a:rPr lang="en-GB" sz="1400" dirty="0" smtClean="0"/>
              <a:t>project.</a:t>
            </a:r>
          </a:p>
          <a:p>
            <a:pPr marL="0" lvl="0" indent="0">
              <a:lnSpc>
                <a:spcPct val="120000"/>
              </a:lnSpc>
              <a:spcBef>
                <a:spcPts val="0"/>
              </a:spcBef>
              <a:buNone/>
            </a:pPr>
            <a:endParaRPr lang="en-GB" sz="800" dirty="0" smtClean="0"/>
          </a:p>
          <a:p>
            <a:pPr marL="0" indent="0">
              <a:lnSpc>
                <a:spcPct val="120000"/>
              </a:lnSpc>
              <a:spcBef>
                <a:spcPts val="0"/>
              </a:spcBef>
              <a:buNone/>
            </a:pPr>
            <a:r>
              <a:rPr lang="en-GB" sz="1400" b="1" dirty="0" smtClean="0"/>
              <a:t>Value</a:t>
            </a:r>
            <a:endParaRPr lang="en-GB" sz="1400" dirty="0"/>
          </a:p>
          <a:p>
            <a:pPr lvl="0">
              <a:lnSpc>
                <a:spcPct val="120000"/>
              </a:lnSpc>
              <a:spcBef>
                <a:spcPts val="0"/>
              </a:spcBef>
            </a:pPr>
            <a:r>
              <a:rPr lang="en-GB" sz="1400" dirty="0"/>
              <a:t>Its delivery is shadowed by questions about whether the proposal can substantially advance the existing </a:t>
            </a:r>
            <a:r>
              <a:rPr lang="en-GB" sz="1400" dirty="0" smtClean="0"/>
              <a:t>knowledge.</a:t>
            </a:r>
            <a:endParaRPr lang="en-GB" sz="1400" dirty="0"/>
          </a:p>
        </p:txBody>
      </p:sp>
    </p:spTree>
    <p:extLst>
      <p:ext uri="{BB962C8B-B14F-4D97-AF65-F5344CB8AC3E}">
        <p14:creationId xmlns:p14="http://schemas.microsoft.com/office/powerpoint/2010/main" val="18562717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464</TotalTime>
  <Words>1099</Words>
  <Application>Microsoft Office PowerPoint</Application>
  <PresentationFormat>Bredbild</PresentationFormat>
  <Paragraphs>238</Paragraphs>
  <Slides>13</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13</vt:i4>
      </vt:variant>
    </vt:vector>
  </HeadingPairs>
  <TitlesOfParts>
    <vt:vector size="18" baseType="lpstr">
      <vt:lpstr>Arial</vt:lpstr>
      <vt:lpstr>Calibri</vt:lpstr>
      <vt:lpstr>Calibri Light</vt:lpstr>
      <vt:lpstr>Times New Roman</vt:lpstr>
      <vt:lpstr>Office-tema</vt:lpstr>
      <vt:lpstr>VR - status and insights for SRC</vt:lpstr>
      <vt:lpstr>Approved grants from VR</vt:lpstr>
      <vt:lpstr>Approved and rejected</vt:lpstr>
      <vt:lpstr>Approval rates</vt:lpstr>
      <vt:lpstr>SRC</vt:lpstr>
      <vt:lpstr>What do our colleagues say?</vt:lpstr>
      <vt:lpstr>SRC mentions</vt:lpstr>
      <vt:lpstr>Strong</vt:lpstr>
      <vt:lpstr>Weak</vt:lpstr>
      <vt:lpstr>3 things to consider</vt:lpstr>
      <vt:lpstr>3 things to consider</vt:lpstr>
      <vt:lpstr>3 things to consider</vt:lpstr>
      <vt:lpstr>Additional potentials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Microsoft Office-användare</dc:creator>
  <cp:lastModifiedBy>Eva Brattander</cp:lastModifiedBy>
  <cp:revision>81</cp:revision>
  <cp:lastPrinted>2019-11-25T14:42:35Z</cp:lastPrinted>
  <dcterms:created xsi:type="dcterms:W3CDTF">2017-10-12T07:29:22Z</dcterms:created>
  <dcterms:modified xsi:type="dcterms:W3CDTF">2020-03-11T10:03:53Z</dcterms:modified>
</cp:coreProperties>
</file>